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 id="2147483979" r:id="rId2"/>
  </p:sldMasterIdLst>
  <p:notesMasterIdLst>
    <p:notesMasterId r:id="rId37"/>
  </p:notesMasterIdLst>
  <p:handoutMasterIdLst>
    <p:handoutMasterId r:id="rId38"/>
  </p:handoutMasterIdLst>
  <p:sldIdLst>
    <p:sldId id="668" r:id="rId3"/>
    <p:sldId id="4568" r:id="rId4"/>
    <p:sldId id="670" r:id="rId5"/>
    <p:sldId id="4569" r:id="rId6"/>
    <p:sldId id="732" r:id="rId7"/>
    <p:sldId id="672" r:id="rId8"/>
    <p:sldId id="678" r:id="rId9"/>
    <p:sldId id="679" r:id="rId10"/>
    <p:sldId id="713" r:id="rId11"/>
    <p:sldId id="519" r:id="rId12"/>
    <p:sldId id="715" r:id="rId13"/>
    <p:sldId id="707" r:id="rId14"/>
    <p:sldId id="4565" r:id="rId15"/>
    <p:sldId id="719" r:id="rId16"/>
    <p:sldId id="724" r:id="rId17"/>
    <p:sldId id="728" r:id="rId18"/>
    <p:sldId id="718" r:id="rId19"/>
    <p:sldId id="4566" r:id="rId20"/>
    <p:sldId id="717" r:id="rId21"/>
    <p:sldId id="726" r:id="rId22"/>
    <p:sldId id="721" r:id="rId23"/>
    <p:sldId id="716" r:id="rId24"/>
    <p:sldId id="4567" r:id="rId25"/>
    <p:sldId id="700" r:id="rId26"/>
    <p:sldId id="727" r:id="rId27"/>
    <p:sldId id="729" r:id="rId28"/>
    <p:sldId id="706" r:id="rId29"/>
    <p:sldId id="641" r:id="rId30"/>
    <p:sldId id="733" r:id="rId31"/>
    <p:sldId id="4562" r:id="rId32"/>
    <p:sldId id="735" r:id="rId33"/>
    <p:sldId id="4561" r:id="rId34"/>
    <p:sldId id="736" r:id="rId35"/>
    <p:sldId id="695" r:id="rId36"/>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9CC2E9AE-524F-47BB-BEC1-F503FF5CA12D}">
          <p14:sldIdLst>
            <p14:sldId id="668"/>
            <p14:sldId id="4568"/>
            <p14:sldId id="670"/>
            <p14:sldId id="4569"/>
            <p14:sldId id="732"/>
            <p14:sldId id="672"/>
            <p14:sldId id="678"/>
            <p14:sldId id="679"/>
            <p14:sldId id="713"/>
            <p14:sldId id="519"/>
            <p14:sldId id="715"/>
            <p14:sldId id="707"/>
            <p14:sldId id="4565"/>
            <p14:sldId id="719"/>
            <p14:sldId id="724"/>
            <p14:sldId id="728"/>
            <p14:sldId id="718"/>
            <p14:sldId id="4566"/>
            <p14:sldId id="717"/>
            <p14:sldId id="726"/>
            <p14:sldId id="721"/>
            <p14:sldId id="716"/>
            <p14:sldId id="4567"/>
            <p14:sldId id="700"/>
            <p14:sldId id="727"/>
            <p14:sldId id="729"/>
            <p14:sldId id="706"/>
            <p14:sldId id="641"/>
            <p14:sldId id="733"/>
            <p14:sldId id="4562"/>
            <p14:sldId id="735"/>
            <p14:sldId id="4561"/>
            <p14:sldId id="736"/>
            <p14:sldId id="69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D6B935-13AE-3AD3-9362-77FA375B9E94}" name="Hayley Null" initials="HN" userId="S::hayley.null@oracle.com::add61c1c-7998-4e32-b333-7f975db9b7b3" providerId="AD"/>
  <p188:author id="{DE44566A-9C4B-3349-4ECD-EE2FBE70395C}" name="Jenni Moseley" initials="JM" userId="S::jenni.moseley@oracle.com::b6296149-a97e-4b2c-8389-0e20cdf2d07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4" clrIdx="0">
    <p:extLst>
      <p:ext uri="{19B8F6BF-5375-455C-9EA6-DF929625EA0E}">
        <p15:presenceInfo xmlns:p15="http://schemas.microsoft.com/office/powerpoint/2012/main" userId="Michelle How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B2C3"/>
    <a:srgbClr val="00688C"/>
    <a:srgbClr val="FDFEFE"/>
    <a:srgbClr val="437C94"/>
    <a:srgbClr val="8B8580"/>
    <a:srgbClr val="1A2F3F"/>
    <a:srgbClr val="2C5266"/>
    <a:srgbClr val="FEFEFE"/>
    <a:srgbClr val="FFFEFE"/>
    <a:srgbClr val="FFF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65" autoAdjust="0"/>
    <p:restoredTop sz="86056" autoAdjust="0"/>
  </p:normalViewPr>
  <p:slideViewPr>
    <p:cSldViewPr snapToGrid="0" showGuides="1">
      <p:cViewPr varScale="1">
        <p:scale>
          <a:sx n="105" d="100"/>
          <a:sy n="105" d="100"/>
        </p:scale>
        <p:origin x="608" y="192"/>
      </p:cViewPr>
      <p:guideLst>
        <p:guide orient="horz" pos="2160"/>
        <p:guide pos="3840"/>
      </p:guideLst>
    </p:cSldViewPr>
  </p:slideViewPr>
  <p:outlineViewPr>
    <p:cViewPr>
      <p:scale>
        <a:sx n="33" d="100"/>
        <a:sy n="33" d="100"/>
      </p:scale>
      <p:origin x="0" y="-7960"/>
    </p:cViewPr>
  </p:outlineViewPr>
  <p:notesTextViewPr>
    <p:cViewPr>
      <p:scale>
        <a:sx n="1" d="1"/>
        <a:sy n="1" d="1"/>
      </p:scale>
      <p:origin x="0" y="0"/>
    </p:cViewPr>
  </p:notesTextViewPr>
  <p:sorterViewPr>
    <p:cViewPr>
      <p:scale>
        <a:sx n="84" d="100"/>
        <a:sy n="84" d="100"/>
      </p:scale>
      <p:origin x="0" y="0"/>
    </p:cViewPr>
  </p:sorterViewPr>
  <p:notesViewPr>
    <p:cSldViewPr snapToGrid="0" showGuides="1">
      <p:cViewPr varScale="1">
        <p:scale>
          <a:sx n="50" d="100"/>
          <a:sy n="50" d="100"/>
        </p:scale>
        <p:origin x="2804" y="44"/>
      </p:cViewPr>
      <p:guideLst>
        <p:guide orient="horz" pos="3888"/>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54425A-3696-4DFB-B808-D2B88F3EB7C0}"/>
              </a:ext>
            </a:extLst>
          </p:cNvPr>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vl1pPr>
          </a:lstStyle>
          <a:p>
            <a:endParaRPr lang="en-US" dirty="0">
              <a:latin typeface="Oracle Sans Tab" panose="020B0503020204020204" pitchFamily="34" charset="0"/>
            </a:endParaRPr>
          </a:p>
        </p:txBody>
      </p:sp>
      <p:sp>
        <p:nvSpPr>
          <p:cNvPr id="3" name="Date Placeholder 2">
            <a:extLst>
              <a:ext uri="{FF2B5EF4-FFF2-40B4-BE49-F238E27FC236}">
                <a16:creationId xmlns:a16="http://schemas.microsoft.com/office/drawing/2014/main" id="{8F51457F-2D60-4187-92B7-C5BBED78E963}"/>
              </a:ext>
            </a:extLst>
          </p:cNvPr>
          <p:cNvSpPr>
            <a:spLocks noGrp="1"/>
          </p:cNvSpPr>
          <p:nvPr>
            <p:ph type="dt" sz="quarter" idx="1"/>
          </p:nvPr>
        </p:nvSpPr>
        <p:spPr>
          <a:xfrm>
            <a:off x="4143589" y="1"/>
            <a:ext cx="3169919" cy="619364"/>
          </a:xfrm>
          <a:prstGeom prst="rect">
            <a:avLst/>
          </a:prstGeom>
        </p:spPr>
        <p:txBody>
          <a:bodyPr vert="horz" lIns="112299" tIns="56150" rIns="112299" bIns="56150" rtlCol="0"/>
          <a:lstStyle>
            <a:lvl1pPr algn="r">
              <a:defRPr sz="1600"/>
            </a:lvl1pPr>
          </a:lstStyle>
          <a:p>
            <a:fld id="{320DD655-51D6-466D-8D72-5C78765FC630}" type="datetimeFigureOut">
              <a:rPr lang="en-US" smtClean="0">
                <a:latin typeface="Oracle Sans Tab" panose="020B0503020204020204" pitchFamily="34" charset="0"/>
              </a:rPr>
              <a:t>5/18/22</a:t>
            </a:fld>
            <a:endParaRPr lang="en-US" dirty="0">
              <a:latin typeface="Oracle Sans Tab" panose="020B0503020204020204" pitchFamily="34" charset="0"/>
            </a:endParaRPr>
          </a:p>
        </p:txBody>
      </p:sp>
      <p:sp>
        <p:nvSpPr>
          <p:cNvPr id="4" name="Footer Placeholder 3">
            <a:extLst>
              <a:ext uri="{FF2B5EF4-FFF2-40B4-BE49-F238E27FC236}">
                <a16:creationId xmlns:a16="http://schemas.microsoft.com/office/drawing/2014/main" id="{53FA8CCD-D5C0-4680-BEFC-52889AACDB6E}"/>
              </a:ext>
            </a:extLst>
          </p:cNvPr>
          <p:cNvSpPr>
            <a:spLocks noGrp="1"/>
          </p:cNvSpPr>
          <p:nvPr>
            <p:ph type="ftr" sz="quarter" idx="2"/>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dirty="0">
              <a:latin typeface="Oracle Sans Tab" panose="020B0503020204020204" pitchFamily="34" charset="0"/>
            </a:endParaRPr>
          </a:p>
        </p:txBody>
      </p:sp>
      <p:sp>
        <p:nvSpPr>
          <p:cNvPr id="5" name="Slide Number Placeholder 4">
            <a:extLst>
              <a:ext uri="{FF2B5EF4-FFF2-40B4-BE49-F238E27FC236}">
                <a16:creationId xmlns:a16="http://schemas.microsoft.com/office/drawing/2014/main" id="{3E50B35B-8976-44A2-B80D-FC8BD07A167F}"/>
              </a:ext>
            </a:extLst>
          </p:cNvPr>
          <p:cNvSpPr>
            <a:spLocks noGrp="1"/>
          </p:cNvSpPr>
          <p:nvPr>
            <p:ph type="sldNum" sz="quarter" idx="3"/>
          </p:nvPr>
        </p:nvSpPr>
        <p:spPr>
          <a:xfrm>
            <a:off x="4143589" y="11725038"/>
            <a:ext cx="3169919" cy="619362"/>
          </a:xfrm>
          <a:prstGeom prst="rect">
            <a:avLst/>
          </a:prstGeom>
        </p:spPr>
        <p:txBody>
          <a:bodyPr vert="horz" lIns="112299" tIns="56150" rIns="112299" bIns="56150" rtlCol="0" anchor="b"/>
          <a:lstStyle>
            <a:lvl1pPr algn="r">
              <a:defRPr sz="1600"/>
            </a:lvl1pPr>
          </a:lstStyle>
          <a:p>
            <a:fld id="{9D34DC6F-9D14-4548-8221-51EE6F5B6657}" type="slidenum">
              <a:rPr lang="en-US" smtClean="0">
                <a:latin typeface="Oracle Sans Tab" panose="020B0503020204020204" pitchFamily="34" charset="0"/>
              </a:rPr>
              <a:t>‹#›</a:t>
            </a:fld>
            <a:endParaRPr lang="en-US" dirty="0">
              <a:latin typeface="Oracle Sans Tab" panose="020B0503020204020204" pitchFamily="34" charset="0"/>
            </a:endParaRPr>
          </a:p>
        </p:txBody>
      </p:sp>
    </p:spTree>
    <p:extLst>
      <p:ext uri="{BB962C8B-B14F-4D97-AF65-F5344CB8AC3E}">
        <p14:creationId xmlns:p14="http://schemas.microsoft.com/office/powerpoint/2010/main" val="126012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atin typeface="Oracle Sans Tab" panose="020B0503020204020204" pitchFamily="34" charset="0"/>
              </a:defRPr>
            </a:lvl1pPr>
          </a:lstStyle>
          <a:p>
            <a:endParaRPr lang="en-US" dirty="0"/>
          </a:p>
        </p:txBody>
      </p:sp>
      <p:sp>
        <p:nvSpPr>
          <p:cNvPr id="3" name="Date Placeholder 2"/>
          <p:cNvSpPr>
            <a:spLocks noGrp="1"/>
          </p:cNvSpPr>
          <p:nvPr>
            <p:ph type="dt" idx="1"/>
          </p:nvPr>
        </p:nvSpPr>
        <p:spPr>
          <a:xfrm>
            <a:off x="4143589" y="1"/>
            <a:ext cx="3169919" cy="619364"/>
          </a:xfrm>
          <a:prstGeom prst="rect">
            <a:avLst/>
          </a:prstGeom>
        </p:spPr>
        <p:txBody>
          <a:bodyPr vert="horz" lIns="112299" tIns="56150" rIns="112299" bIns="56150" rtlCol="0"/>
          <a:lstStyle>
            <a:lvl1pPr algn="r">
              <a:defRPr sz="1600">
                <a:latin typeface="Oracle Sans Tab" panose="020B0503020204020204" pitchFamily="34" charset="0"/>
              </a:defRPr>
            </a:lvl1pPr>
          </a:lstStyle>
          <a:p>
            <a:fld id="{4F9C25BA-F9B0-4418-8CA0-3A9DF1256BA5}" type="datetimeFigureOut">
              <a:rPr lang="en-US" smtClean="0"/>
              <a:pPr/>
              <a:t>5/18/22</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299" tIns="56150" rIns="112299" bIns="56150" rtlCol="0" anchor="ctr"/>
          <a:lstStyle/>
          <a:p>
            <a:endParaRPr lang="en-US" dirty="0"/>
          </a:p>
        </p:txBody>
      </p:sp>
      <p:sp>
        <p:nvSpPr>
          <p:cNvPr id="5" name="Notes Placeholder 4"/>
          <p:cNvSpPr>
            <a:spLocks noGrp="1"/>
          </p:cNvSpPr>
          <p:nvPr>
            <p:ph type="body" sz="quarter" idx="3"/>
          </p:nvPr>
        </p:nvSpPr>
        <p:spPr>
          <a:xfrm>
            <a:off x="731520" y="5940742"/>
            <a:ext cx="5852160" cy="4860608"/>
          </a:xfrm>
          <a:prstGeom prst="rect">
            <a:avLst/>
          </a:prstGeom>
          <a:noFill/>
        </p:spPr>
        <p:txBody>
          <a:bodyPr vert="horz" lIns="0" tIns="0" rIns="0" bIns="0" rtlCol="0">
            <a:noAutofit/>
          </a:bodyPr>
          <a:lstStyle/>
          <a:p>
            <a:pPr marR="0" lvl="0" indent="0" fontAlgn="auto">
              <a:lnSpc>
                <a:spcPct val="95000"/>
              </a:lnSpc>
              <a:spcBef>
                <a:spcPts val="736"/>
              </a:spcBef>
              <a:spcAft>
                <a:spcPts val="0"/>
              </a:spcAft>
              <a:buClrTx/>
              <a:buSzTx/>
              <a:buFont typeface="System Font Regular"/>
              <a:buNone/>
              <a:tabLst/>
            </a:pPr>
            <a:r>
              <a:rPr lang="en-US" dirty="0"/>
              <a:t>Edit Master text styles</a:t>
            </a:r>
          </a:p>
          <a:p>
            <a:pPr marL="449199" marR="0" lvl="1" indent="-224599" fontAlgn="auto">
              <a:lnSpc>
                <a:spcPct val="95000"/>
              </a:lnSpc>
              <a:spcBef>
                <a:spcPts val="736"/>
              </a:spcBef>
              <a:spcAft>
                <a:spcPts val="0"/>
              </a:spcAft>
              <a:buClrTx/>
              <a:buSzPct val="100000"/>
              <a:buFont typeface="Arial" panose="020B0604020202020204" pitchFamily="34" charset="0"/>
              <a:buChar char="•"/>
              <a:tabLst/>
            </a:pPr>
            <a:r>
              <a:rPr lang="en-US" dirty="0"/>
              <a:t>Second level</a:t>
            </a:r>
          </a:p>
          <a:p>
            <a:pPr marL="898397" marR="0" lvl="2" indent="-224599" fontAlgn="auto">
              <a:lnSpc>
                <a:spcPct val="95000"/>
              </a:lnSpc>
              <a:spcBef>
                <a:spcPts val="491"/>
              </a:spcBef>
              <a:spcAft>
                <a:spcPts val="0"/>
              </a:spcAft>
              <a:buClrTx/>
              <a:buSzPct val="120000"/>
              <a:buFont typeface="System Font Regular"/>
              <a:buChar char="-"/>
              <a:tabLst/>
            </a:pPr>
            <a:r>
              <a:rPr lang="en-US" dirty="0"/>
              <a:t>Third level</a:t>
            </a:r>
          </a:p>
          <a:p>
            <a:pPr marL="1347596" marR="0" lvl="3" indent="-224599" fontAlgn="auto">
              <a:lnSpc>
                <a:spcPct val="95000"/>
              </a:lnSpc>
              <a:spcBef>
                <a:spcPts val="491"/>
              </a:spcBef>
              <a:spcAft>
                <a:spcPts val="0"/>
              </a:spcAft>
              <a:buClrTx/>
              <a:buSzPct val="100000"/>
              <a:buFont typeface="System Font Regular"/>
              <a:buChar char="◦"/>
              <a:tabLst/>
            </a:pPr>
            <a:r>
              <a:rPr lang="en-US" dirty="0"/>
              <a:t>Fourth level</a:t>
            </a:r>
          </a:p>
          <a:p>
            <a:pPr marL="1796796" marR="0" lvl="4" indent="-224599" fontAlgn="auto">
              <a:lnSpc>
                <a:spcPct val="95000"/>
              </a:lnSpc>
              <a:spcBef>
                <a:spcPts val="491"/>
              </a:spcBef>
              <a:spcAft>
                <a:spcPts val="0"/>
              </a:spcAft>
              <a:buClrTx/>
              <a:buSzTx/>
              <a:buFont typeface="System Font Regular"/>
              <a:buChar char="•"/>
              <a:tabLst/>
            </a:pPr>
            <a:r>
              <a:rPr lang="en-US" dirty="0"/>
              <a:t>Fifth level</a:t>
            </a:r>
          </a:p>
        </p:txBody>
      </p:sp>
      <p:sp>
        <p:nvSpPr>
          <p:cNvPr id="7" name="Slide Number Placeholder 6"/>
          <p:cNvSpPr>
            <a:spLocks noGrp="1"/>
          </p:cNvSpPr>
          <p:nvPr>
            <p:ph type="sldNum" sz="quarter" idx="5"/>
          </p:nvPr>
        </p:nvSpPr>
        <p:spPr>
          <a:xfrm>
            <a:off x="4143589" y="11725038"/>
            <a:ext cx="3169919" cy="619362"/>
          </a:xfrm>
          <a:prstGeom prst="rect">
            <a:avLst/>
          </a:prstGeom>
        </p:spPr>
        <p:txBody>
          <a:bodyPr vert="horz" lIns="112299" tIns="56150" rIns="112299" bIns="56150" rtlCol="0" anchor="b"/>
          <a:lstStyle>
            <a:lvl1pPr algn="r">
              <a:defRPr sz="1600">
                <a:latin typeface="Oracle Sans Tab" panose="020B0503020204020204" pitchFamily="34" charset="0"/>
              </a:defRPr>
            </a:lvl1pPr>
          </a:lstStyle>
          <a:p>
            <a:fld id="{9EDC5964-3162-43B5-B1EC-63C8D166D7D3}" type="slidenum">
              <a:rPr lang="en-US" smtClean="0"/>
              <a:pPr/>
              <a:t>‹#›</a:t>
            </a:fld>
            <a:endParaRPr lang="en-US" dirty="0"/>
          </a:p>
        </p:txBody>
      </p:sp>
      <p:sp>
        <p:nvSpPr>
          <p:cNvPr id="6" name="Footer Placeholder 5"/>
          <p:cNvSpPr>
            <a:spLocks noGrp="1"/>
          </p:cNvSpPr>
          <p:nvPr>
            <p:ph type="ftr" sz="quarter" idx="4"/>
          </p:nvPr>
        </p:nvSpPr>
        <p:spPr>
          <a:xfrm>
            <a:off x="2" y="11725038"/>
            <a:ext cx="3169919" cy="619362"/>
          </a:xfrm>
          <a:prstGeom prst="rect">
            <a:avLst/>
          </a:prstGeom>
        </p:spPr>
        <p:txBody>
          <a:bodyPr vert="horz" lIns="112299" tIns="56150" rIns="112299" bIns="56150" rtlCol="0" anchor="b"/>
          <a:lstStyle>
            <a:lvl1pPr algn="l">
              <a:defRPr sz="1600">
                <a:latin typeface="Oracle Sans Tab" panose="020B0503020204020204" pitchFamily="34" charset="0"/>
              </a:defRPr>
            </a:lvl1pPr>
          </a:lstStyle>
          <a:p>
            <a:endParaRPr lang="en-US" dirty="0"/>
          </a:p>
        </p:txBody>
      </p:sp>
    </p:spTree>
    <p:extLst>
      <p:ext uri="{BB962C8B-B14F-4D97-AF65-F5344CB8AC3E}">
        <p14:creationId xmlns:p14="http://schemas.microsoft.com/office/powerpoint/2010/main" val="684971693"/>
      </p:ext>
    </p:extLst>
  </p:cSld>
  <p:clrMap bg1="lt1" tx1="dk1" bg2="lt2" tx2="dk2" accent1="accent1" accent2="accent2" accent3="accent3" accent4="accent4" accent5="accent5" accent6="accent6" hlink="hlink" folHlink="folHlink"/>
  <p:notesStyle>
    <a:lvl1pPr marL="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1pPr>
    <a:lvl2pPr marL="45720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2pPr>
    <a:lvl3pPr marL="914400" algn="l" defTabSz="914400" rtl="0" eaLnBrk="1" latinLnBrk="0" hangingPunct="1">
      <a:defRPr lang="en-US" sz="1100" kern="1200">
        <a:solidFill>
          <a:schemeClr val="tx1"/>
        </a:solidFill>
        <a:latin typeface="Oracle Sans Tab Light" panose="020B0403020204020204" pitchFamily="34" charset="0"/>
        <a:ea typeface="+mn-ea"/>
        <a:cs typeface="Oracle Sans Tab Light" panose="020B0403020204020204" pitchFamily="34" charset="0"/>
      </a:defRPr>
    </a:lvl3pPr>
    <a:lvl4pPr marL="1371600" algn="l" defTabSz="914400" rtl="0" eaLnBrk="1" latinLnBrk="0" hangingPunct="1">
      <a:defRPr lang="en-US" sz="1050" kern="1200">
        <a:solidFill>
          <a:schemeClr val="tx1"/>
        </a:solidFill>
        <a:latin typeface="Oracle Sans Tab Light" panose="020B0403020204020204" pitchFamily="34" charset="0"/>
        <a:ea typeface="+mn-ea"/>
        <a:cs typeface="Oracle Sans Tab Light" panose="020B0403020204020204" pitchFamily="34" charset="0"/>
      </a:defRPr>
    </a:lvl4pPr>
    <a:lvl5pPr marL="1828800" algn="l" defTabSz="914400" rtl="0" eaLnBrk="1" latinLnBrk="0" hangingPunct="1">
      <a:defRPr lang="en-US" sz="1000" kern="1200">
        <a:solidFill>
          <a:schemeClr val="tx1"/>
        </a:solidFill>
        <a:latin typeface="Oracle Sans Tab Light" panose="020B0403020204020204" pitchFamily="34" charset="0"/>
        <a:ea typeface="+mn-ea"/>
        <a:cs typeface="Oracle Sans Tab Light" panose="020B04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a:t>
            </a:fld>
            <a:endParaRPr lang="en-US" dirty="0"/>
          </a:p>
        </p:txBody>
      </p:sp>
    </p:spTree>
    <p:extLst>
      <p:ext uri="{BB962C8B-B14F-4D97-AF65-F5344CB8AC3E}">
        <p14:creationId xmlns:p14="http://schemas.microsoft.com/office/powerpoint/2010/main" val="1375389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the joint content that has been created with Partner + NetSuite, may include this step to send more focused case studies, blogs, webinars, etc. to further push prospects down the funnel. However, not required. </a:t>
            </a: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a:t>
            </a:fld>
            <a:endParaRPr lang="en-US" dirty="0"/>
          </a:p>
        </p:txBody>
      </p:sp>
    </p:spTree>
    <p:extLst>
      <p:ext uri="{BB962C8B-B14F-4D97-AF65-F5344CB8AC3E}">
        <p14:creationId xmlns:p14="http://schemas.microsoft.com/office/powerpoint/2010/main" val="90833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11</a:t>
            </a:fld>
            <a:endParaRPr lang="en-US" dirty="0"/>
          </a:p>
        </p:txBody>
      </p:sp>
    </p:spTree>
    <p:extLst>
      <p:ext uri="{BB962C8B-B14F-4D97-AF65-F5344CB8AC3E}">
        <p14:creationId xmlns:p14="http://schemas.microsoft.com/office/powerpoint/2010/main" val="112253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12</a:t>
            </a:fld>
            <a:endParaRPr lang="en-US" dirty="0"/>
          </a:p>
        </p:txBody>
      </p:sp>
    </p:spTree>
    <p:extLst>
      <p:ext uri="{BB962C8B-B14F-4D97-AF65-F5344CB8AC3E}">
        <p14:creationId xmlns:p14="http://schemas.microsoft.com/office/powerpoint/2010/main" val="248936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312D2A"/>
              </a:solidFill>
              <a:effectLst/>
              <a:uLnTx/>
              <a:uFillTx/>
              <a:latin typeface="Oracle Sans Tab" panose="020B0503020204020204" pitchFamily="34" charset="0"/>
              <a:ea typeface="+mn-ea"/>
              <a:cs typeface="+mn-cs"/>
            </a:endParaRPr>
          </a:p>
        </p:txBody>
      </p:sp>
    </p:spTree>
    <p:extLst>
      <p:ext uri="{BB962C8B-B14F-4D97-AF65-F5344CB8AC3E}">
        <p14:creationId xmlns:p14="http://schemas.microsoft.com/office/powerpoint/2010/main" val="918113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emails as guidance for reaching out to your leads and prospects. </a:t>
            </a:r>
            <a:r>
              <a:rPr lang="en-GB" b="1" dirty="0"/>
              <a:t>Highlighted areas must be edited/tailored</a:t>
            </a:r>
            <a:r>
              <a:rPr lang="en-GB" dirty="0"/>
              <a:t>. </a:t>
            </a:r>
          </a:p>
          <a:p>
            <a:r>
              <a:rPr lang="en-GB" dirty="0"/>
              <a:t>REMEMBER! Add your link to a gated landing page for the asset, or don’t forget to attach the PDF to your email send if you prefer this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14</a:t>
            </a:fld>
            <a:endParaRPr lang="en-US" dirty="0"/>
          </a:p>
        </p:txBody>
      </p:sp>
    </p:spTree>
    <p:extLst>
      <p:ext uri="{BB962C8B-B14F-4D97-AF65-F5344CB8AC3E}">
        <p14:creationId xmlns:p14="http://schemas.microsoft.com/office/powerpoint/2010/main" val="241475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Copy is truncated at 140 characters. Once it hits that limit, “See more” will appear (Not shown above)</a:t>
            </a:r>
          </a:p>
        </p:txBody>
      </p:sp>
      <p:sp>
        <p:nvSpPr>
          <p:cNvPr id="4" name="Slide Number Placeholder 3"/>
          <p:cNvSpPr>
            <a:spLocks noGrp="1"/>
          </p:cNvSpPr>
          <p:nvPr>
            <p:ph type="sldNum" sz="quarter" idx="5"/>
          </p:nvPr>
        </p:nvSpPr>
        <p:spPr/>
        <p:txBody>
          <a:bodyPr/>
          <a:lstStyle/>
          <a:p>
            <a:fld id="{9EDC5964-3162-43B5-B1EC-63C8D166D7D3}" type="slidenum">
              <a:rPr lang="en-US" smtClean="0"/>
              <a:pPr/>
              <a:t>15</a:t>
            </a:fld>
            <a:endParaRPr lang="en-US" dirty="0"/>
          </a:p>
        </p:txBody>
      </p:sp>
    </p:spTree>
    <p:extLst>
      <p:ext uri="{BB962C8B-B14F-4D97-AF65-F5344CB8AC3E}">
        <p14:creationId xmlns:p14="http://schemas.microsoft.com/office/powerpoint/2010/main" val="2992083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emails as guidance for reaching out to your leads and prospects. </a:t>
            </a:r>
            <a:r>
              <a:rPr lang="en-GB" b="1" dirty="0"/>
              <a:t>Highlighted areas must be edited/tailored</a:t>
            </a:r>
            <a:r>
              <a:rPr lang="en-GB" dirty="0"/>
              <a:t>. </a:t>
            </a:r>
          </a:p>
          <a:p>
            <a:r>
              <a:rPr lang="en-GB" dirty="0"/>
              <a:t>REMEMBER! Add your link to a gated landing page for the asset, or don’t forget to attach the PDF to your email send if you prefer this approach.</a:t>
            </a: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16</a:t>
            </a:fld>
            <a:endParaRPr lang="en-US" dirty="0"/>
          </a:p>
        </p:txBody>
      </p:sp>
    </p:spTree>
    <p:extLst>
      <p:ext uri="{BB962C8B-B14F-4D97-AF65-F5344CB8AC3E}">
        <p14:creationId xmlns:p14="http://schemas.microsoft.com/office/powerpoint/2010/main" val="176259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srgbClr val="312D2A"/>
              </a:solidFill>
              <a:effectLst/>
              <a:uLnTx/>
              <a:uFillTx/>
              <a:latin typeface="Oracle Sans Tab" panose="020B0503020204020204" pitchFamily="34" charset="0"/>
              <a:ea typeface="+mn-ea"/>
              <a:cs typeface="+mn-cs"/>
            </a:endParaRPr>
          </a:p>
        </p:txBody>
      </p:sp>
    </p:spTree>
    <p:extLst>
      <p:ext uri="{BB962C8B-B14F-4D97-AF65-F5344CB8AC3E}">
        <p14:creationId xmlns:p14="http://schemas.microsoft.com/office/powerpoint/2010/main" val="816668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emails as guidance for reaching out to your leads and prospects. </a:t>
            </a:r>
            <a:r>
              <a:rPr lang="en-GB" b="1" dirty="0"/>
              <a:t>Highlighted areas must be edited/tailored</a:t>
            </a:r>
            <a:r>
              <a:rPr lang="en-GB" dirty="0"/>
              <a:t>. </a:t>
            </a:r>
          </a:p>
          <a:p>
            <a:r>
              <a:rPr lang="en-GB" dirty="0"/>
              <a:t>REMEMBER! Add your link to a gated landing page for the asset, or don’t forget to attach the PDF to your email send if you prefer this approach.</a:t>
            </a:r>
          </a:p>
          <a:p>
            <a:endParaRPr lang="en-US" dirty="0"/>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19</a:t>
            </a:fld>
            <a:endParaRPr lang="en-US" dirty="0"/>
          </a:p>
        </p:txBody>
      </p:sp>
    </p:spTree>
    <p:extLst>
      <p:ext uri="{BB962C8B-B14F-4D97-AF65-F5344CB8AC3E}">
        <p14:creationId xmlns:p14="http://schemas.microsoft.com/office/powerpoint/2010/main" val="23725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Copy is truncated at 140 characters. Once it hits that limit, “See more” will appear (Not shown above)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hidden cost of QuickBooks includes manual processes, multiple systems, inefficiencies, integration challenges, auditability concerns, and the list goes on. If your business is experiencing any of these pains with QuickBooks, it’s time to move to NetSuite for more efficient and effective business operations.</a:t>
            </a: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20</a:t>
            </a:fld>
            <a:endParaRPr lang="en-US" dirty="0"/>
          </a:p>
        </p:txBody>
      </p:sp>
    </p:spTree>
    <p:extLst>
      <p:ext uri="{BB962C8B-B14F-4D97-AF65-F5344CB8AC3E}">
        <p14:creationId xmlns:p14="http://schemas.microsoft.com/office/powerpoint/2010/main" val="111721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a:t>
            </a:fld>
            <a:endParaRPr lang="en-US" dirty="0"/>
          </a:p>
        </p:txBody>
      </p:sp>
    </p:spTree>
    <p:extLst>
      <p:ext uri="{BB962C8B-B14F-4D97-AF65-F5344CB8AC3E}">
        <p14:creationId xmlns:p14="http://schemas.microsoft.com/office/powerpoint/2010/main" val="1054717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emails as guidance for reaching out to your leads and prospects. </a:t>
            </a:r>
            <a:r>
              <a:rPr lang="en-GB" b="1" dirty="0"/>
              <a:t>Highlighted areas must be edited/tailored</a:t>
            </a:r>
            <a:r>
              <a:rPr lang="en-GB" dirty="0"/>
              <a:t>. </a:t>
            </a:r>
          </a:p>
          <a:p>
            <a:r>
              <a:rPr lang="en-GB" dirty="0"/>
              <a:t>REMEMBER! Add your link to a gated landing page for the asset, or don’t forget to attach the PDF to your email send if you prefer this approach.</a:t>
            </a: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21</a:t>
            </a:fld>
            <a:endParaRPr lang="en-US" dirty="0"/>
          </a:p>
        </p:txBody>
      </p:sp>
    </p:spTree>
    <p:extLst>
      <p:ext uri="{BB962C8B-B14F-4D97-AF65-F5344CB8AC3E}">
        <p14:creationId xmlns:p14="http://schemas.microsoft.com/office/powerpoint/2010/main" val="2316883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srgbClr val="312D2A"/>
              </a:solidFill>
              <a:effectLst/>
              <a:uLnTx/>
              <a:uFillTx/>
              <a:latin typeface="Oracle Sans Tab" panose="020B0503020204020204" pitchFamily="34" charset="0"/>
              <a:ea typeface="+mn-ea"/>
              <a:cs typeface="+mn-cs"/>
            </a:endParaRPr>
          </a:p>
        </p:txBody>
      </p:sp>
    </p:spTree>
    <p:extLst>
      <p:ext uri="{BB962C8B-B14F-4D97-AF65-F5344CB8AC3E}">
        <p14:creationId xmlns:p14="http://schemas.microsoft.com/office/powerpoint/2010/main" val="3218113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emails as guidance for reaching out to your leads and prospects. </a:t>
            </a:r>
            <a:r>
              <a:rPr lang="en-GB" b="1" dirty="0"/>
              <a:t>Highlighted areas must be edited/tailored</a:t>
            </a:r>
            <a:r>
              <a:rPr lang="en-GB" dirty="0"/>
              <a:t>. </a:t>
            </a:r>
          </a:p>
          <a:p>
            <a:r>
              <a:rPr lang="en-GB" dirty="0"/>
              <a:t>REMEMBER! Add your link to a gated landing page for the asset, or don’t forget to attach the PDF to your email send if you prefer this approach.</a:t>
            </a: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24</a:t>
            </a:fld>
            <a:endParaRPr lang="en-US" dirty="0"/>
          </a:p>
        </p:txBody>
      </p:sp>
    </p:spTree>
    <p:extLst>
      <p:ext uri="{BB962C8B-B14F-4D97-AF65-F5344CB8AC3E}">
        <p14:creationId xmlns:p14="http://schemas.microsoft.com/office/powerpoint/2010/main" val="3193061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Copy is truncated at 140 characters. Once it hits that limit, “See more” will appear (Not shown above)</a:t>
            </a:r>
          </a:p>
        </p:txBody>
      </p:sp>
      <p:sp>
        <p:nvSpPr>
          <p:cNvPr id="4" name="Slide Number Placeholder 3"/>
          <p:cNvSpPr>
            <a:spLocks noGrp="1"/>
          </p:cNvSpPr>
          <p:nvPr>
            <p:ph type="sldNum" sz="quarter" idx="5"/>
          </p:nvPr>
        </p:nvSpPr>
        <p:spPr/>
        <p:txBody>
          <a:bodyPr/>
          <a:lstStyle/>
          <a:p>
            <a:fld id="{9EDC5964-3162-43B5-B1EC-63C8D166D7D3}" type="slidenum">
              <a:rPr lang="en-US" smtClean="0"/>
              <a:pPr/>
              <a:t>25</a:t>
            </a:fld>
            <a:endParaRPr lang="en-US" dirty="0"/>
          </a:p>
        </p:txBody>
      </p:sp>
    </p:spTree>
    <p:extLst>
      <p:ext uri="{BB962C8B-B14F-4D97-AF65-F5344CB8AC3E}">
        <p14:creationId xmlns:p14="http://schemas.microsoft.com/office/powerpoint/2010/main" val="3134657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emails as guidance for reaching out to your leads and prospects. </a:t>
            </a:r>
            <a:r>
              <a:rPr lang="en-GB" b="1" dirty="0"/>
              <a:t>Highlighted areas must be edited/tailored</a:t>
            </a:r>
            <a:r>
              <a:rPr lang="en-GB" dirty="0"/>
              <a:t>. </a:t>
            </a:r>
          </a:p>
          <a:p>
            <a:r>
              <a:rPr lang="en-GB" dirty="0"/>
              <a:t>REMEMBER! Add your link to a gated landing page for the asset, or don’t forget to attach the PDF to your email send if you prefer this approach.</a:t>
            </a: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26</a:t>
            </a:fld>
            <a:endParaRPr lang="en-US" dirty="0"/>
          </a:p>
        </p:txBody>
      </p:sp>
    </p:spTree>
    <p:extLst>
      <p:ext uri="{BB962C8B-B14F-4D97-AF65-F5344CB8AC3E}">
        <p14:creationId xmlns:p14="http://schemas.microsoft.com/office/powerpoint/2010/main" val="1121090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srgbClr val="312D2A"/>
              </a:solidFill>
              <a:effectLst/>
              <a:uLnTx/>
              <a:uFillTx/>
              <a:latin typeface="Oracle Sans Tab" panose="020B0503020204020204" pitchFamily="34" charset="0"/>
              <a:ea typeface="+mn-ea"/>
              <a:cs typeface="+mn-cs"/>
            </a:endParaRPr>
          </a:p>
        </p:txBody>
      </p:sp>
    </p:spTree>
    <p:extLst>
      <p:ext uri="{BB962C8B-B14F-4D97-AF65-F5344CB8AC3E}">
        <p14:creationId xmlns:p14="http://schemas.microsoft.com/office/powerpoint/2010/main" val="785613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29</a:t>
            </a:fld>
            <a:endParaRPr lang="en-US" dirty="0"/>
          </a:p>
        </p:txBody>
      </p:sp>
    </p:spTree>
    <p:extLst>
      <p:ext uri="{BB962C8B-B14F-4D97-AF65-F5344CB8AC3E}">
        <p14:creationId xmlns:p14="http://schemas.microsoft.com/office/powerpoint/2010/main" val="1050815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chemeClr val="accent1"/>
                </a:solidFill>
              </a:rPr>
              <a:t>Note: </a:t>
            </a:r>
            <a:r>
              <a:rPr lang="en-US" i="1" dirty="0">
                <a:solidFill>
                  <a:schemeClr val="accent1"/>
                </a:solidFill>
              </a:rPr>
              <a:t>Cannot change assets like the white papers beyond adding partner logo in designated area. Do not change copy or images.</a:t>
            </a:r>
            <a:endParaRPr lang="en-US" dirty="0">
              <a:solidFill>
                <a:schemeClr val="accent1"/>
              </a:solidFill>
            </a:endParaRP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30</a:t>
            </a:fld>
            <a:endParaRPr lang="en-US" dirty="0"/>
          </a:p>
        </p:txBody>
      </p:sp>
    </p:spTree>
    <p:extLst>
      <p:ext uri="{BB962C8B-B14F-4D97-AF65-F5344CB8AC3E}">
        <p14:creationId xmlns:p14="http://schemas.microsoft.com/office/powerpoint/2010/main" val="4208592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31</a:t>
            </a:fld>
            <a:endParaRPr lang="en-US" dirty="0"/>
          </a:p>
        </p:txBody>
      </p:sp>
    </p:spTree>
    <p:extLst>
      <p:ext uri="{BB962C8B-B14F-4D97-AF65-F5344CB8AC3E}">
        <p14:creationId xmlns:p14="http://schemas.microsoft.com/office/powerpoint/2010/main" val="2018009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33</a:t>
            </a:fld>
            <a:endParaRPr lang="en-US" dirty="0"/>
          </a:p>
        </p:txBody>
      </p:sp>
    </p:spTree>
    <p:extLst>
      <p:ext uri="{BB962C8B-B14F-4D97-AF65-F5344CB8AC3E}">
        <p14:creationId xmlns:p14="http://schemas.microsoft.com/office/powerpoint/2010/main" val="1618677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solidFill>
                  <a:srgbClr val="00688C"/>
                </a:solidFill>
              </a:rPr>
              <a:t>Campaign Cadence: </a:t>
            </a:r>
            <a:r>
              <a:rPr lang="en-US" dirty="0">
                <a:solidFill>
                  <a:srgbClr val="00688C"/>
                </a:solidFill>
              </a:rPr>
              <a:t>Could consider every other month or once a quarter depending on your teams existing calendar in terms </a:t>
            </a:r>
            <a:endParaRPr lang="en-US" dirty="0"/>
          </a:p>
          <a:p>
            <a:endParaRPr lang="en-US" dirty="0"/>
          </a:p>
          <a:p>
            <a:r>
              <a:rPr lang="en-US" dirty="0"/>
              <a:t>Link the intro doc on this slide</a:t>
            </a:r>
          </a:p>
        </p:txBody>
      </p:sp>
      <p:sp>
        <p:nvSpPr>
          <p:cNvPr id="4" name="Slide Number Placeholder 3"/>
          <p:cNvSpPr>
            <a:spLocks noGrp="1"/>
          </p:cNvSpPr>
          <p:nvPr>
            <p:ph type="sldNum" sz="quarter" idx="5"/>
          </p:nvPr>
        </p:nvSpPr>
        <p:spPr/>
        <p:txBody>
          <a:bodyPr/>
          <a:lstStyle/>
          <a:p>
            <a:fld id="{9EDC5964-3162-43B5-B1EC-63C8D166D7D3}" type="slidenum">
              <a:rPr lang="en-US" smtClean="0"/>
              <a:pPr/>
              <a:t>3</a:t>
            </a:fld>
            <a:endParaRPr lang="en-US" dirty="0"/>
          </a:p>
        </p:txBody>
      </p:sp>
    </p:spTree>
    <p:extLst>
      <p:ext uri="{BB962C8B-B14F-4D97-AF65-F5344CB8AC3E}">
        <p14:creationId xmlns:p14="http://schemas.microsoft.com/office/powerpoint/2010/main" val="4024778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34</a:t>
            </a:fld>
            <a:endParaRPr lang="en-US" dirty="0"/>
          </a:p>
        </p:txBody>
      </p:sp>
    </p:spTree>
    <p:extLst>
      <p:ext uri="{BB962C8B-B14F-4D97-AF65-F5344CB8AC3E}">
        <p14:creationId xmlns:p14="http://schemas.microsoft.com/office/powerpoint/2010/main" val="321413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a:t>
            </a:fld>
            <a:endParaRPr lang="en-US" dirty="0"/>
          </a:p>
        </p:txBody>
      </p:sp>
    </p:spTree>
    <p:extLst>
      <p:ext uri="{BB962C8B-B14F-4D97-AF65-F5344CB8AC3E}">
        <p14:creationId xmlns:p14="http://schemas.microsoft.com/office/powerpoint/2010/main" val="1545582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5</a:t>
            </a:fld>
            <a:endParaRPr lang="en-US" dirty="0"/>
          </a:p>
        </p:txBody>
      </p:sp>
    </p:spTree>
    <p:extLst>
      <p:ext uri="{BB962C8B-B14F-4D97-AF65-F5344CB8AC3E}">
        <p14:creationId xmlns:p14="http://schemas.microsoft.com/office/powerpoint/2010/main" val="143160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content contained within this campaign in a box, includes top, middle and bottom of the funnel. As you travel down the funnel the content is meant to further drive consumers closer to a purchase decision.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a:t>
            </a:fld>
            <a:endParaRPr lang="en-US" dirty="0"/>
          </a:p>
        </p:txBody>
      </p:sp>
    </p:spTree>
    <p:extLst>
      <p:ext uri="{BB962C8B-B14F-4D97-AF65-F5344CB8AC3E}">
        <p14:creationId xmlns:p14="http://schemas.microsoft.com/office/powerpoint/2010/main" val="188911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7</a:t>
            </a:fld>
            <a:endParaRPr lang="en-US" dirty="0"/>
          </a:p>
        </p:txBody>
      </p:sp>
    </p:spTree>
    <p:extLst>
      <p:ext uri="{BB962C8B-B14F-4D97-AF65-F5344CB8AC3E}">
        <p14:creationId xmlns:p14="http://schemas.microsoft.com/office/powerpoint/2010/main" val="316136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a:t>
            </a:fld>
            <a:endParaRPr lang="en-US" dirty="0"/>
          </a:p>
        </p:txBody>
      </p:sp>
    </p:spTree>
    <p:extLst>
      <p:ext uri="{BB962C8B-B14F-4D97-AF65-F5344CB8AC3E}">
        <p14:creationId xmlns:p14="http://schemas.microsoft.com/office/powerpoint/2010/main" val="65779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9</a:t>
            </a:fld>
            <a:endParaRPr lang="en-US" dirty="0"/>
          </a:p>
        </p:txBody>
      </p:sp>
    </p:spTree>
    <p:extLst>
      <p:ext uri="{BB962C8B-B14F-4D97-AF65-F5344CB8AC3E}">
        <p14:creationId xmlns:p14="http://schemas.microsoft.com/office/powerpoint/2010/main" val="183074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confluence.oraclecorp.com/confluence/display/DemandCenter/Safe+Harbor+Disclosures+for+Presentations" TargetMode="External"/><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hyperlink" Target="mailto:mailto:quietperiod_ww_grp@oracle.com"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confluence.oraclecorp.com/confluence/display/DemandCenter/Safe+Harbor+Disclosures+for+Presentations" TargetMode="External"/><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hyperlink" Target="mailto:quietperiod_ww_grp@oracle.com" TargetMode="Externa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Netsuite Light - Title">
    <p:spTree>
      <p:nvGrpSpPr>
        <p:cNvPr id="1" name=""/>
        <p:cNvGrpSpPr/>
        <p:nvPr/>
      </p:nvGrpSpPr>
      <p:grpSpPr>
        <a:xfrm>
          <a:off x="0" y="0"/>
          <a:ext cx="0" cy="0"/>
          <a:chOff x="0" y="0"/>
          <a:chExt cx="0" cy="0"/>
        </a:xfrm>
      </p:grpSpPr>
      <p:pic>
        <p:nvPicPr>
          <p:cNvPr id="9" name="Data Texture Image">
            <a:extLst>
              <a:ext uri="{FF2B5EF4-FFF2-40B4-BE49-F238E27FC236}">
                <a16:creationId xmlns:a16="http://schemas.microsoft.com/office/drawing/2014/main" id="{D4373A96-C90D-014D-9A6D-7BEF39725C1B}"/>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7475" y="0"/>
            <a:ext cx="12252350" cy="685800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3600" b="0" dirty="0">
                <a:latin typeface="+mj-lt"/>
              </a:defRPr>
            </a:lvl1pPr>
          </a:lstStyle>
          <a:p>
            <a:pPr lvl="0">
              <a:lnSpc>
                <a:spcPct val="100000"/>
              </a:lnSpc>
            </a:pPr>
            <a:r>
              <a:rPr lang="en-US" sz="3600" dirty="0"/>
              <a:t>Title slide text only (up to two lines) </a:t>
            </a:r>
            <a:br>
              <a:rPr lang="en-US" sz="3600" dirty="0"/>
            </a:br>
            <a:r>
              <a:rPr lang="en-US" sz="3600" dirty="0"/>
              <a:t>Georgia Regular 36pt</a:t>
            </a:r>
            <a:endParaRPr lang="en-US" dirty="0"/>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baseline="0">
                <a:solidFill>
                  <a:srgbClr val="2C526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sz="1400"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799971"/>
            <a:ext cx="5077970" cy="895181"/>
          </a:xfrm>
          <a:prstGeom prst="rect">
            <a:avLst/>
          </a:prstGeom>
          <a:noFill/>
        </p:spPr>
        <p:txBody>
          <a:bodyPr>
            <a:noAutofit/>
          </a:bodyPr>
          <a:lstStyle>
            <a:lvl1pPr>
              <a:lnSpc>
                <a:spcPct val="120000"/>
              </a:lnSpc>
              <a:spcBef>
                <a:spcPts val="0"/>
              </a:spcBef>
              <a:defRPr sz="1400"/>
            </a:lvl1pPr>
          </a:lstStyle>
          <a:p>
            <a:pPr lvl="0"/>
            <a:r>
              <a:rPr lang="en-US" dirty="0"/>
              <a:t>Presenter’s Title</a:t>
            </a:r>
          </a:p>
          <a:p>
            <a:pPr lvl="0"/>
            <a:r>
              <a:rPr lang="en-US" dirty="0"/>
              <a:t>Organization, Division or Business Unit</a:t>
            </a:r>
          </a:p>
          <a:p>
            <a:pPr lvl="0"/>
            <a:r>
              <a:rPr lang="en-US" dirty="0"/>
              <a:t>Month 00, 2021</a:t>
            </a:r>
          </a:p>
        </p:txBody>
      </p:sp>
      <p:pic>
        <p:nvPicPr>
          <p:cNvPr id="14" name="Picture 13">
            <a:extLst>
              <a:ext uri="{FF2B5EF4-FFF2-40B4-BE49-F238E27FC236}">
                <a16:creationId xmlns:a16="http://schemas.microsoft.com/office/drawing/2014/main" id="{746B977C-A1F3-4584-90B9-75B6D9E246A9}"/>
              </a:ext>
            </a:extLst>
          </p:cNvPr>
          <p:cNvPicPr preferRelativeResize="0">
            <a:picLocks/>
          </p:cNvPicPr>
          <p:nvPr userDrawn="1"/>
        </p:nvPicPr>
        <p:blipFill>
          <a:blip r:embed="rId3">
            <a:extLst>
              <a:ext uri="{28A0092B-C50C-407E-A947-70E740481C1C}">
                <a14:useLocalDpi xmlns:a14="http://schemas.microsoft.com/office/drawing/2010/main"/>
              </a:ext>
            </a:extLst>
          </a:blip>
          <a:srcRect/>
          <a:stretch/>
        </p:blipFill>
        <p:spPr>
          <a:xfrm>
            <a:off x="0" y="0"/>
            <a:ext cx="192024" cy="6858000"/>
          </a:xfrm>
          <a:prstGeom prst="rect">
            <a:avLst/>
          </a:prstGeom>
        </p:spPr>
      </p:pic>
      <p:pic>
        <p:nvPicPr>
          <p:cNvPr id="13" name="Picture 12">
            <a:extLst>
              <a:ext uri="{FF2B5EF4-FFF2-40B4-BE49-F238E27FC236}">
                <a16:creationId xmlns:a16="http://schemas.microsoft.com/office/drawing/2014/main" id="{B1BC2173-E06D-8746-B259-AC1BB98E518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8031" y="1201731"/>
            <a:ext cx="2613934" cy="181313"/>
          </a:xfrm>
          <a:prstGeom prst="rect">
            <a:avLst/>
          </a:prstGeom>
        </p:spPr>
      </p:pic>
    </p:spTree>
    <p:extLst>
      <p:ext uri="{BB962C8B-B14F-4D97-AF65-F5344CB8AC3E}">
        <p14:creationId xmlns:p14="http://schemas.microsoft.com/office/powerpoint/2010/main" val="425357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 Numbered Outline">
    <p:spTree>
      <p:nvGrpSpPr>
        <p:cNvPr id="1" name=""/>
        <p:cNvGrpSpPr/>
        <p:nvPr/>
      </p:nvGrpSpPr>
      <p:grpSpPr>
        <a:xfrm>
          <a:off x="0" y="0"/>
          <a:ext cx="0" cy="0"/>
          <a:chOff x="0" y="0"/>
          <a:chExt cx="0" cy="0"/>
        </a:xfrm>
      </p:grpSpPr>
      <p:pic>
        <p:nvPicPr>
          <p:cNvPr id="28" name="Cloud">
            <a:extLst>
              <a:ext uri="{FF2B5EF4-FFF2-40B4-BE49-F238E27FC236}">
                <a16:creationId xmlns:a16="http://schemas.microsoft.com/office/drawing/2014/main" id="{3CFD71AD-DED9-6542-9425-0CD364D0453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2282" y="4403039"/>
            <a:ext cx="6133750"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93137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 Numbered Outline 2 Column">
    <p:bg>
      <p:bgPr>
        <a:solidFill>
          <a:schemeClr val="bg1"/>
        </a:solidFill>
        <a:effectLst/>
      </p:bgPr>
    </p:bg>
    <p:spTree>
      <p:nvGrpSpPr>
        <p:cNvPr id="1" name=""/>
        <p:cNvGrpSpPr/>
        <p:nvPr/>
      </p:nvGrpSpPr>
      <p:grpSpPr>
        <a:xfrm>
          <a:off x="0" y="0"/>
          <a:ext cx="0" cy="0"/>
          <a:chOff x="0" y="0"/>
          <a:chExt cx="0" cy="0"/>
        </a:xfrm>
      </p:grpSpPr>
      <p:pic>
        <p:nvPicPr>
          <p:cNvPr id="28" name="Cloud">
            <a:extLst>
              <a:ext uri="{FF2B5EF4-FFF2-40B4-BE49-F238E27FC236}">
                <a16:creationId xmlns:a16="http://schemas.microsoft.com/office/drawing/2014/main" id="{3CFD71AD-DED9-6542-9425-0CD364D0453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2282" y="4403039"/>
            <a:ext cx="6133750"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9" name="Text Placeholder 3">
            <a:extLst>
              <a:ext uri="{FF2B5EF4-FFF2-40B4-BE49-F238E27FC236}">
                <a16:creationId xmlns:a16="http://schemas.microsoft.com/office/drawing/2014/main" id="{93AB42C3-C7C2-47CD-8E87-C5D5963E7A0E}"/>
              </a:ext>
            </a:extLst>
          </p:cNvPr>
          <p:cNvSpPr>
            <a:spLocks noGrp="1"/>
          </p:cNvSpPr>
          <p:nvPr>
            <p:ph type="body" sz="quarter" idx="48"/>
          </p:nvPr>
        </p:nvSpPr>
        <p:spPr>
          <a:xfrm>
            <a:off x="6364986" y="1609724"/>
            <a:ext cx="5084064"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20599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ight - Blank">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8BD8F955-3E3E-4E6E-A650-C4E0C80495A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4" name="Footer Placeholder 3">
            <a:extLst>
              <a:ext uri="{FF2B5EF4-FFF2-40B4-BE49-F238E27FC236}">
                <a16:creationId xmlns:a16="http://schemas.microsoft.com/office/drawing/2014/main" id="{4249E66D-873C-4E3D-B665-952DA3AD6CCF}"/>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B52D4C26-D77F-4F76-BA95-32055FEC61F8}"/>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8" name="Picture 7">
            <a:extLst>
              <a:ext uri="{FF2B5EF4-FFF2-40B4-BE49-F238E27FC236}">
                <a16:creationId xmlns:a16="http://schemas.microsoft.com/office/drawing/2014/main" id="{05DE2A55-D0D1-9C40-804C-562FB74957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5815" y="6543356"/>
            <a:ext cx="1638186" cy="113632"/>
          </a:xfrm>
          <a:prstGeom prst="rect">
            <a:avLst/>
          </a:prstGeom>
        </p:spPr>
      </p:pic>
    </p:spTree>
    <p:extLst>
      <p:ext uri="{BB962C8B-B14F-4D97-AF65-F5344CB8AC3E}">
        <p14:creationId xmlns:p14="http://schemas.microsoft.com/office/powerpoint/2010/main" val="160849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 Title Only">
    <p:spTree>
      <p:nvGrpSpPr>
        <p:cNvPr id="1" name=""/>
        <p:cNvGrpSpPr/>
        <p:nvPr/>
      </p:nvGrpSpPr>
      <p:grpSpPr>
        <a:xfrm>
          <a:off x="0" y="0"/>
          <a:ext cx="0" cy="0"/>
          <a:chOff x="0" y="0"/>
          <a:chExt cx="0" cy="0"/>
        </a:xfrm>
      </p:grpSpPr>
      <p:pic>
        <p:nvPicPr>
          <p:cNvPr id="7" name="Cloud">
            <a:extLst>
              <a:ext uri="{FF2B5EF4-FFF2-40B4-BE49-F238E27FC236}">
                <a16:creationId xmlns:a16="http://schemas.microsoft.com/office/drawing/2014/main" id="{A52109B5-4152-894B-9BF6-17B5458CC9C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4" name="Title 3">
            <a:extLst>
              <a:ext uri="{FF2B5EF4-FFF2-40B4-BE49-F238E27FC236}">
                <a16:creationId xmlns:a16="http://schemas.microsoft.com/office/drawing/2014/main" id="{F5090641-BB3E-479D-A754-1B2B6F37AEB9}"/>
              </a:ext>
            </a:extLst>
          </p:cNvPr>
          <p:cNvSpPr>
            <a:spLocks noGrp="1"/>
          </p:cNvSpPr>
          <p:nvPr>
            <p:ph type="title" hasCustomPrompt="1"/>
          </p:nvPr>
        </p:nvSpPr>
        <p:spPr/>
        <p:txBody>
          <a:bodyPr/>
          <a:lstStyle>
            <a:lvl1pPr>
              <a:defRPr/>
            </a:lvl1pPr>
          </a:lstStyle>
          <a:p>
            <a:r>
              <a:rPr lang="en-US" dirty="0"/>
              <a:t>Title</a:t>
            </a:r>
          </a:p>
        </p:txBody>
      </p:sp>
      <p:sp>
        <p:nvSpPr>
          <p:cNvPr id="5" name="Footer Placeholder 4">
            <a:extLst>
              <a:ext uri="{FF2B5EF4-FFF2-40B4-BE49-F238E27FC236}">
                <a16:creationId xmlns:a16="http://schemas.microsoft.com/office/drawing/2014/main" id="{50DAEFA0-C12C-4365-A532-D29F819542E1}"/>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9E6038FD-33E0-4C25-AC00-13FEB177A45C}"/>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6651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 Title/Subtitle">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EE127CFA-8D5C-584E-9C61-6685B547993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5" name="Footer Placeholder 4">
            <a:extLst>
              <a:ext uri="{FF2B5EF4-FFF2-40B4-BE49-F238E27FC236}">
                <a16:creationId xmlns:a16="http://schemas.microsoft.com/office/drawing/2014/main" id="{947ED885-1287-4046-BFFE-E5DEC702C7AE}"/>
              </a:ext>
            </a:extLst>
          </p:cNvPr>
          <p:cNvSpPr>
            <a:spLocks noGrp="1"/>
          </p:cNvSpPr>
          <p:nvPr>
            <p:ph type="ftr" sz="quarter" idx="13"/>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0A9C1380-E61D-4D70-B7A9-EA2CA56D14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5832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 Metr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9997" r="-1"/>
          <a:stretch/>
        </p:blipFill>
        <p:spPr>
          <a:xfrm>
            <a:off x="6095574" y="0"/>
            <a:ext cx="6096425" cy="6858000"/>
          </a:xfrm>
          <a:prstGeom prst="rect">
            <a:avLst/>
          </a:prstGeom>
        </p:spPr>
      </p:pic>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spc="-150">
                <a:solidFill>
                  <a:srgbClr val="AE562C"/>
                </a:solidFill>
              </a:defRPr>
            </a:lvl1pPr>
          </a:lstStyle>
          <a:p>
            <a:pPr lvl="0"/>
            <a:r>
              <a:rPr lang="en-US" dirty="0"/>
              <a:t>00%</a:t>
            </a:r>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pic>
        <p:nvPicPr>
          <p:cNvPr id="9" name="Picture 8">
            <a:extLst>
              <a:ext uri="{FF2B5EF4-FFF2-40B4-BE49-F238E27FC236}">
                <a16:creationId xmlns:a16="http://schemas.microsoft.com/office/drawing/2014/main" id="{1C9D2239-B82E-C749-8124-C50FA07BC7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5815" y="6543356"/>
            <a:ext cx="1638186" cy="113632"/>
          </a:xfrm>
          <a:prstGeom prst="rect">
            <a:avLst/>
          </a:prstGeom>
        </p:spPr>
      </p:pic>
    </p:spTree>
    <p:extLst>
      <p:ext uri="{BB962C8B-B14F-4D97-AF65-F5344CB8AC3E}">
        <p14:creationId xmlns:p14="http://schemas.microsoft.com/office/powerpoint/2010/main" val="86439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ight - Data Texture 07 Blank">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81203-42C6-B54E-A5F8-FE2DAE3C0E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8" name="Picture 7">
            <a:extLst>
              <a:ext uri="{FF2B5EF4-FFF2-40B4-BE49-F238E27FC236}">
                <a16:creationId xmlns:a16="http://schemas.microsoft.com/office/drawing/2014/main" id="{23BAF0FB-D5C0-734D-890E-97ED5A1E61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5815" y="6543356"/>
            <a:ext cx="1638186" cy="113632"/>
          </a:xfrm>
          <a:prstGeom prst="rect">
            <a:avLst/>
          </a:prstGeom>
        </p:spPr>
      </p:pic>
    </p:spTree>
    <p:extLst>
      <p:ext uri="{BB962C8B-B14F-4D97-AF65-F5344CB8AC3E}">
        <p14:creationId xmlns:p14="http://schemas.microsoft.com/office/powerpoint/2010/main" val="1899911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Light - Data Texture 16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7" name="Picture 6">
            <a:extLst>
              <a:ext uri="{FF2B5EF4-FFF2-40B4-BE49-F238E27FC236}">
                <a16:creationId xmlns:a16="http://schemas.microsoft.com/office/drawing/2014/main" id="{B2346985-373D-FD4E-B098-0C89176484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5815" y="6543356"/>
            <a:ext cx="1638186" cy="113632"/>
          </a:xfrm>
          <a:prstGeom prst="rect">
            <a:avLst/>
          </a:prstGeom>
        </p:spPr>
      </p:pic>
    </p:spTree>
    <p:extLst>
      <p:ext uri="{BB962C8B-B14F-4D97-AF65-F5344CB8AC3E}">
        <p14:creationId xmlns:p14="http://schemas.microsoft.com/office/powerpoint/2010/main" val="999360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Light - Data Texture 19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7" name="Picture 6">
            <a:extLst>
              <a:ext uri="{FF2B5EF4-FFF2-40B4-BE49-F238E27FC236}">
                <a16:creationId xmlns:a16="http://schemas.microsoft.com/office/drawing/2014/main" id="{4816C555-00E8-5841-881E-9EC24E11C1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5815" y="6543356"/>
            <a:ext cx="1638186" cy="113632"/>
          </a:xfrm>
          <a:prstGeom prst="rect">
            <a:avLst/>
          </a:prstGeom>
        </p:spPr>
      </p:pic>
    </p:spTree>
    <p:extLst>
      <p:ext uri="{BB962C8B-B14F-4D97-AF65-F5344CB8AC3E}">
        <p14:creationId xmlns:p14="http://schemas.microsoft.com/office/powerpoint/2010/main" val="11118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 Safe Harbor">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2FCEE6FC-E7A1-9745-9FBA-161384F6B86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invGray">
          <a:xfrm>
            <a:off x="6204017" y="3432466"/>
            <a:ext cx="5987981" cy="2780569"/>
          </a:xfrm>
          <a:prstGeom prst="rect">
            <a:avLst/>
          </a:prstGeom>
        </p:spPr>
      </p:pic>
      <p:sp>
        <p:nvSpPr>
          <p:cNvPr id="13" name="Title">
            <a:extLst>
              <a:ext uri="{FF2B5EF4-FFF2-40B4-BE49-F238E27FC236}">
                <a16:creationId xmlns:a16="http://schemas.microsoft.com/office/drawing/2014/main" id="{F7C5FACA-CB69-F341-96EC-260102929140}"/>
              </a:ext>
            </a:extLst>
          </p:cNvPr>
          <p:cNvSpPr txBox="1"/>
          <p:nvPr userDrawn="1"/>
        </p:nvSpPr>
        <p:spPr>
          <a:xfrm>
            <a:off x="766762" y="184150"/>
            <a:ext cx="10671048" cy="822960"/>
          </a:xfrm>
          <a:prstGeom prst="rect">
            <a:avLst/>
          </a:prstGeom>
        </p:spPr>
        <p:txBody>
          <a:bodyPr vert="horz" lIns="0" tIns="0" rIns="0" bIns="0" rtlCol="0" anchor="b">
            <a:noAutofit/>
          </a:bodyPr>
          <a:lstStyle>
            <a:lvl1pPr lvl="0" indent="0">
              <a:lnSpc>
                <a:spcPct val="95000"/>
              </a:lnSpc>
              <a:spcBef>
                <a:spcPts val="1000"/>
              </a:spcBef>
              <a:buFont typeface="Arial" panose="020B0604020202020204" pitchFamily="34" charset="0"/>
              <a:buNone/>
              <a:defRPr sz="2400" b="1" i="0" baseline="0">
                <a:solidFill>
                  <a:schemeClr val="bg1"/>
                </a:solidFill>
                <a:latin typeface="Oracle Sans" panose="020B0503020204020204" pitchFamily="34" charset="0"/>
                <a:cs typeface="Oracle Sans" panose="020B0503020204020204" pitchFamily="34" charset="0"/>
              </a:defRPr>
            </a:lvl1pPr>
          </a:lstStyle>
          <a:p>
            <a:pPr lvl="0"/>
            <a:r>
              <a:rPr lang="en-US" dirty="0">
                <a:solidFill>
                  <a:schemeClr val="tx1"/>
                </a:solidFill>
                <a:latin typeface="+mn-lt"/>
                <a:cs typeface="Oracle Sans Tab" panose="020B0503020204020204" pitchFamily="34" charset="0"/>
              </a:rPr>
              <a:t>Safe harbor statement</a:t>
            </a:r>
          </a:p>
        </p:txBody>
      </p:sp>
      <p:sp>
        <p:nvSpPr>
          <p:cNvPr id="14" name="Text Field">
            <a:extLst>
              <a:ext uri="{FF2B5EF4-FFF2-40B4-BE49-F238E27FC236}">
                <a16:creationId xmlns:a16="http://schemas.microsoft.com/office/drawing/2014/main" id="{EA78FDD8-084D-2D41-A37D-7DE0C431B1DA}"/>
              </a:ext>
            </a:extLst>
          </p:cNvPr>
          <p:cNvSpPr txBox="1"/>
          <p:nvPr userDrawn="1"/>
        </p:nvSpPr>
        <p:spPr>
          <a:xfrm>
            <a:off x="766762" y="1608421"/>
            <a:ext cx="7987939" cy="2492990"/>
          </a:xfrm>
          <a:prstGeom prst="rect">
            <a:avLst/>
          </a:prstGeom>
          <a:noFill/>
        </p:spPr>
        <p:txBody>
          <a:bodyPr wrap="square" lIns="0" tIns="0" rIns="0" bIns="0" rtlCol="0">
            <a:spAutoFit/>
          </a:bodyPr>
          <a:lstStyle/>
          <a:p>
            <a:r>
              <a:rPr lang="en-US" sz="1800" b="0" i="0" u="none" strike="noStrike" kern="1200" dirty="0">
                <a:solidFill>
                  <a:schemeClr val="tx1"/>
                </a:solidFill>
                <a:effectLst/>
                <a:latin typeface="+mn-lt"/>
                <a:ea typeface="+mn-ea"/>
                <a:cs typeface="+mn-cs"/>
              </a:rPr>
              <a:t>As of August 2020, for most presentations, a safe harbor statement is no longer required, and you will not need to use this slide.  </a:t>
            </a:r>
            <a:br>
              <a:rPr lang="en-US" sz="1800" b="0" i="0" u="none" strike="noStrike" kern="1200" dirty="0">
                <a:solidFill>
                  <a:schemeClr val="tx1"/>
                </a:solidFill>
                <a:effectLst/>
                <a:latin typeface="+mn-lt"/>
                <a:ea typeface="+mn-ea"/>
                <a:cs typeface="+mn-cs"/>
              </a:rPr>
            </a:br>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The forward looking statement safe harbor slide is required ONLY for external presentations that pertain to: product launches, executive presentations and keynotes at major events, and any event attended by financial analysts.</a:t>
            </a:r>
          </a:p>
          <a:p>
            <a:endParaRPr lang="en-US" sz="1800" b="0" i="0" u="none" strike="noStrike" kern="1200" dirty="0">
              <a:solidFill>
                <a:schemeClr val="tx1"/>
              </a:solidFill>
              <a:effectLst/>
              <a:latin typeface="+mn-lt"/>
              <a:ea typeface="+mn-ea"/>
              <a:cs typeface="+mn-cs"/>
            </a:endParaRPr>
          </a:p>
          <a:p>
            <a:r>
              <a:rPr lang="en-US" dirty="0"/>
              <a:t>The notice is available at the </a:t>
            </a:r>
            <a:r>
              <a:rPr lang="en-US" u="sng" dirty="0">
                <a:solidFill>
                  <a:srgbClr val="00688C"/>
                </a:solidFill>
                <a:hlinkClick r:id="rId3">
                  <a:extLst>
                    <a:ext uri="{A12FA001-AC4F-418D-AE19-62706E023703}">
                      <ahyp:hlinkClr xmlns:ahyp="http://schemas.microsoft.com/office/drawing/2018/hyperlinkcolor" val="tx"/>
                    </a:ext>
                  </a:extLst>
                </a:hlinkClick>
              </a:rPr>
              <a:t>Safe Harbor Confluence Page</a:t>
            </a:r>
            <a:endParaRPr lang="en-US" dirty="0">
              <a:solidFill>
                <a:srgbClr val="00688C"/>
              </a:solidFill>
            </a:endParaRPr>
          </a:p>
          <a:p>
            <a:r>
              <a:rPr lang="en-US" dirty="0"/>
              <a:t>Contact for Forward Looking Statement: </a:t>
            </a:r>
            <a:r>
              <a:rPr lang="en-US" u="sng" dirty="0">
                <a:solidFill>
                  <a:srgbClr val="00688C"/>
                </a:solidFill>
                <a:hlinkClick r:id="rId4">
                  <a:extLst>
                    <a:ext uri="{A12FA001-AC4F-418D-AE19-62706E023703}">
                      <ahyp:hlinkClr xmlns:ahyp="http://schemas.microsoft.com/office/drawing/2018/hyperlinkcolor" val="tx"/>
                    </a:ext>
                  </a:extLst>
                </a:hlinkClick>
              </a:rPr>
              <a:t>quietperiod_ww_grp@oracle.com</a:t>
            </a:r>
            <a:endParaRPr lang="en-US" dirty="0">
              <a:solidFill>
                <a:srgbClr val="00688C"/>
              </a:solidFill>
            </a:endParaRPr>
          </a:p>
        </p:txBody>
      </p:sp>
      <p:sp>
        <p:nvSpPr>
          <p:cNvPr id="3" name="Footer Placeholder 2">
            <a:extLst>
              <a:ext uri="{FF2B5EF4-FFF2-40B4-BE49-F238E27FC236}">
                <a16:creationId xmlns:a16="http://schemas.microsoft.com/office/drawing/2014/main" id="{72B72738-3834-418C-9636-B18B1A1825FD}"/>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4" name="Slide Number Placeholder 3">
            <a:extLst>
              <a:ext uri="{FF2B5EF4-FFF2-40B4-BE49-F238E27FC236}">
                <a16:creationId xmlns:a16="http://schemas.microsoft.com/office/drawing/2014/main" id="{95C840CC-B289-4EEE-9D6C-A6440E6863B5}"/>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36716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 Title 1 Column">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14698CB0-77BC-6148-8112-EFC83C0F580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a:extLst>
              <a:ext uri="{FF2B5EF4-FFF2-40B4-BE49-F238E27FC236}">
                <a16:creationId xmlns:a16="http://schemas.microsoft.com/office/drawing/2014/main" id="{35CB6F3B-CCE4-4193-8EAA-C4A6D27C7DAD}"/>
              </a:ext>
            </a:extLst>
          </p:cNvPr>
          <p:cNvSpPr>
            <a:spLocks noGrp="1"/>
          </p:cNvSpPr>
          <p:nvPr>
            <p:ph type="title" hasCustomPrompt="1"/>
          </p:nvPr>
        </p:nvSpPr>
        <p:spPr/>
        <p:txBody>
          <a:bodyPr/>
          <a:lstStyle>
            <a:lvl1pPr>
              <a:defRPr/>
            </a:lvl1pPr>
          </a:lstStyle>
          <a:p>
            <a:r>
              <a:rPr lang="en-US" dirty="0"/>
              <a:t>Title</a:t>
            </a:r>
          </a:p>
        </p:txBody>
      </p:sp>
      <p:sp>
        <p:nvSpPr>
          <p:cNvPr id="3" name="Footer Placeholder 2">
            <a:extLst>
              <a:ext uri="{FF2B5EF4-FFF2-40B4-BE49-F238E27FC236}">
                <a16:creationId xmlns:a16="http://schemas.microsoft.com/office/drawing/2014/main" id="{158AA26E-E9A4-4CE1-9157-28062D2322ED}"/>
              </a:ext>
            </a:extLst>
          </p:cNvPr>
          <p:cNvSpPr>
            <a:spLocks noGrp="1"/>
          </p:cNvSpPr>
          <p:nvPr>
            <p:ph type="ftr" sz="quarter" idx="15"/>
          </p:nvPr>
        </p:nvSpPr>
        <p:spPr/>
        <p:txBody>
          <a:bodyPr/>
          <a:lstStyle/>
          <a:p>
            <a:r>
              <a:rPr lang="en-US"/>
              <a:t>Copyright © 2021, Oracle and/or its affiliates  |  Confidential: Internal/Restricted/Highly Restricted</a:t>
            </a:r>
            <a:endParaRPr lang="en-US" dirty="0"/>
          </a:p>
        </p:txBody>
      </p:sp>
      <p:sp>
        <p:nvSpPr>
          <p:cNvPr id="4" name="Slide Number Placeholder 3">
            <a:extLst>
              <a:ext uri="{FF2B5EF4-FFF2-40B4-BE49-F238E27FC236}">
                <a16:creationId xmlns:a16="http://schemas.microsoft.com/office/drawing/2014/main" id="{0FB3DA01-00EF-4B14-8325-24C1135260F9}"/>
              </a:ext>
            </a:extLst>
          </p:cNvPr>
          <p:cNvSpPr>
            <a:spLocks noGrp="1"/>
          </p:cNvSpPr>
          <p:nvPr>
            <p:ph type="sldNum" sz="quarter" idx="16"/>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57756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E69D29-7337-6248-888D-2A03308526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0000"/>
          <a:stretch/>
        </p:blipFill>
        <p:spPr>
          <a:xfrm>
            <a:off x="4876800" y="0"/>
            <a:ext cx="7315199" cy="6858000"/>
          </a:xfrm>
          <a:prstGeom prst="rect">
            <a:avLst/>
          </a:prstGeom>
        </p:spPr>
      </p:pic>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sp>
        <p:nvSpPr>
          <p:cNvPr id="3" name="Picture Placeholder 2">
            <a:extLst>
              <a:ext uri="{FF2B5EF4-FFF2-40B4-BE49-F238E27FC236}">
                <a16:creationId xmlns:a16="http://schemas.microsoft.com/office/drawing/2014/main" id="{32F5E131-FF87-4B2F-9DB6-B4DB095B758D}"/>
              </a:ext>
            </a:extLst>
          </p:cNvPr>
          <p:cNvSpPr>
            <a:spLocks noGrp="1"/>
          </p:cNvSpPr>
          <p:nvPr>
            <p:ph type="pic" sz="quarter" idx="20" hasCustomPrompt="1"/>
          </p:nvPr>
        </p:nvSpPr>
        <p:spPr>
          <a:xfrm>
            <a:off x="0" y="0"/>
            <a:ext cx="4876800" cy="6858000"/>
          </a:xfrm>
        </p:spPr>
        <p:txBody>
          <a:bodyPr anchor="ctr" anchorCtr="1"/>
          <a:lstStyle>
            <a:lvl1pPr>
              <a:defRPr/>
            </a:lvl1pPr>
          </a:lstStyle>
          <a:p>
            <a:r>
              <a:rPr lang="en-US" dirty="0"/>
              <a:t>Click to add image</a:t>
            </a:r>
          </a:p>
        </p:txBody>
      </p:sp>
      <p:sp>
        <p:nvSpPr>
          <p:cNvPr id="2" name="Date Placeholder 1">
            <a:extLst>
              <a:ext uri="{FF2B5EF4-FFF2-40B4-BE49-F238E27FC236}">
                <a16:creationId xmlns:a16="http://schemas.microsoft.com/office/drawing/2014/main" id="{BC86FB79-6AF9-4538-98F2-33825A26DECE}"/>
              </a:ext>
            </a:extLst>
          </p:cNvPr>
          <p:cNvSpPr>
            <a:spLocks noGrp="1"/>
          </p:cNvSpPr>
          <p:nvPr>
            <p:ph type="dt" sz="half" idx="21"/>
          </p:nvPr>
        </p:nvSpPr>
        <p:spPr>
          <a:xfrm>
            <a:off x="6873138" y="6425604"/>
            <a:ext cx="2743200" cy="363500"/>
          </a:xfrm>
          <a:prstGeom prst="rect">
            <a:avLst/>
          </a:prstGeom>
        </p:spPr>
        <p:txBody>
          <a:bodyPr/>
          <a:lstStyle/>
          <a:p>
            <a:r>
              <a:rPr lang="en-US"/>
              <a:t>[Date]</a:t>
            </a:r>
            <a:endParaRPr lang="en-US" dirty="0"/>
          </a:p>
        </p:txBody>
      </p:sp>
      <p:sp>
        <p:nvSpPr>
          <p:cNvPr id="7" name="Footer Placeholder 6">
            <a:extLst>
              <a:ext uri="{FF2B5EF4-FFF2-40B4-BE49-F238E27FC236}">
                <a16:creationId xmlns:a16="http://schemas.microsoft.com/office/drawing/2014/main" id="{4D6A4509-AC78-4360-9126-01A3BC6609AC}"/>
              </a:ext>
            </a:extLst>
          </p:cNvPr>
          <p:cNvSpPr>
            <a:spLocks noGrp="1"/>
          </p:cNvSpPr>
          <p:nvPr>
            <p:ph type="ftr" sz="quarter" idx="22"/>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6C2FCDC2-FBB6-46F4-9BD5-AE85C1DC3F2C}"/>
              </a:ext>
            </a:extLst>
          </p:cNvPr>
          <p:cNvSpPr>
            <a:spLocks noGrp="1"/>
          </p:cNvSpPr>
          <p:nvPr>
            <p:ph type="sldNum" sz="quarter" idx="23"/>
          </p:nvPr>
        </p:nvSpPr>
        <p:spPr/>
        <p:txBody>
          <a:bodyPr/>
          <a:lstStyle/>
          <a:p>
            <a:fld id="{345D60D9-5372-5F40-9443-0F9AE5BDC3C8}" type="slidenum">
              <a:rPr lang="en-US" smtClean="0"/>
              <a:pPr/>
              <a:t>‹#›</a:t>
            </a:fld>
            <a:endParaRPr lang="en-US" dirty="0"/>
          </a:p>
        </p:txBody>
      </p:sp>
      <p:pic>
        <p:nvPicPr>
          <p:cNvPr id="11" name="Picture 10">
            <a:extLst>
              <a:ext uri="{FF2B5EF4-FFF2-40B4-BE49-F238E27FC236}">
                <a16:creationId xmlns:a16="http://schemas.microsoft.com/office/drawing/2014/main" id="{E4B7091A-A49B-6C44-AFA5-32C7148EA3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5815" y="6543356"/>
            <a:ext cx="1638186" cy="113632"/>
          </a:xfrm>
          <a:prstGeom prst="rect">
            <a:avLst/>
          </a:prstGeom>
        </p:spPr>
      </p:pic>
    </p:spTree>
    <p:extLst>
      <p:ext uri="{BB962C8B-B14F-4D97-AF65-F5344CB8AC3E}">
        <p14:creationId xmlns:p14="http://schemas.microsoft.com/office/powerpoint/2010/main" val="399010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 Quote with Data Texture Background">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1998" cy="6857998"/>
          </a:xfrm>
          <a:prstGeom prst="rect">
            <a:avLst/>
          </a:prstGeom>
          <a:ln>
            <a:noFill/>
          </a:ln>
        </p:spPr>
      </p:pic>
      <p:sp>
        <p:nvSpPr>
          <p:cNvPr id="2" name="Title">
            <a:extLst>
              <a:ext uri="{FF2B5EF4-FFF2-40B4-BE49-F238E27FC236}">
                <a16:creationId xmlns:a16="http://schemas.microsoft.com/office/drawing/2014/main" id="{BA19B719-F896-40D2-A59B-8E51E7D4BB65}"/>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sz="1600"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sz="1600"/>
            </a:lvl1pPr>
          </a:lstStyle>
          <a:p>
            <a:pPr lvl="0"/>
            <a:r>
              <a:rPr lang="en-US" dirty="0"/>
              <a:t>Additional information if needed</a:t>
            </a:r>
          </a:p>
        </p:txBody>
      </p:sp>
      <p:sp>
        <p:nvSpPr>
          <p:cNvPr id="7" name="Picture Placeholder 6">
            <a:extLst>
              <a:ext uri="{FF2B5EF4-FFF2-40B4-BE49-F238E27FC236}">
                <a16:creationId xmlns:a16="http://schemas.microsoft.com/office/drawing/2014/main" id="{414A2E81-7AA0-4954-BF7E-C076C41AF7C6}"/>
              </a:ext>
            </a:extLst>
          </p:cNvPr>
          <p:cNvSpPr>
            <a:spLocks noGrp="1"/>
          </p:cNvSpPr>
          <p:nvPr>
            <p:ph type="pic" sz="quarter" idx="41" hasCustomPrompt="1"/>
          </p:nvPr>
        </p:nvSpPr>
        <p:spPr>
          <a:xfrm>
            <a:off x="771067" y="1013988"/>
            <a:ext cx="2944208" cy="814812"/>
          </a:xfrm>
        </p:spPr>
        <p:txBody>
          <a:bodyPr/>
          <a:lstStyle>
            <a:lvl1pPr>
              <a:defRPr/>
            </a:lvl1pPr>
          </a:lstStyle>
          <a:p>
            <a:r>
              <a:rPr lang="en-US" dirty="0"/>
              <a:t>Click to add logo</a:t>
            </a:r>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2021, Oracle and/or its affiliates  |  Confidential: Internal/Restricted/Highly Restricted</a:t>
            </a:r>
            <a:endParaRPr lang="en-US" dirty="0"/>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pic>
        <p:nvPicPr>
          <p:cNvPr id="11" name="Picture 10">
            <a:extLst>
              <a:ext uri="{FF2B5EF4-FFF2-40B4-BE49-F238E27FC236}">
                <a16:creationId xmlns:a16="http://schemas.microsoft.com/office/drawing/2014/main" id="{1B341F91-C88B-C941-9353-2253E2AF82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5815" y="6543356"/>
            <a:ext cx="1638186" cy="113632"/>
          </a:xfrm>
          <a:prstGeom prst="rect">
            <a:avLst/>
          </a:prstGeom>
        </p:spPr>
      </p:pic>
    </p:spTree>
    <p:extLst>
      <p:ext uri="{BB962C8B-B14F-4D97-AF65-F5344CB8AC3E}">
        <p14:creationId xmlns:p14="http://schemas.microsoft.com/office/powerpoint/2010/main" val="339568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 Quote with Picture">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372844" y="2434528"/>
            <a:ext cx="6067096" cy="1846659"/>
          </a:xfrm>
          <a:noFill/>
        </p:spPr>
        <p:txBody>
          <a:bodyPr vert="horz" wrap="square" lIns="0" tIns="0" rIns="0" bIns="0" rtlCol="0" anchor="b" anchorCtr="0">
            <a:spAutoFit/>
          </a:bodyPr>
          <a:lstStyle>
            <a:lvl1pPr>
              <a:lnSpc>
                <a:spcPct val="100000"/>
              </a:lnSpc>
              <a:defRPr lang="en-US" sz="3000" b="0" dirty="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4" y="4983135"/>
            <a:ext cx="6054629"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4" y="5320728"/>
            <a:ext cx="6054629" cy="786385"/>
          </a:xfrm>
          <a:prstGeom prst="rect">
            <a:avLst/>
          </a:prstGeom>
        </p:spPr>
        <p:txBody>
          <a:bodyPr>
            <a:noAutofit/>
          </a:bodyPr>
          <a:lstStyle>
            <a:lvl1pPr>
              <a:defRPr/>
            </a:lvl1pPr>
          </a:lstStyle>
          <a:p>
            <a:pPr lvl="0"/>
            <a:r>
              <a:rPr lang="en-US" dirty="0"/>
              <a:t>Additional information if needed</a:t>
            </a:r>
          </a:p>
        </p:txBody>
      </p:sp>
      <p:sp>
        <p:nvSpPr>
          <p:cNvPr id="6" name="TextBox 5">
            <a:extLst>
              <a:ext uri="{FF2B5EF4-FFF2-40B4-BE49-F238E27FC236}">
                <a16:creationId xmlns:a16="http://schemas.microsoft.com/office/drawing/2014/main" id="{A8F9EF32-2876-8841-ADB8-707F8BDB8530}"/>
              </a:ext>
            </a:extLst>
          </p:cNvPr>
          <p:cNvSpPr txBox="1"/>
          <p:nvPr userDrawn="1"/>
        </p:nvSpPr>
        <p:spPr>
          <a:xfrm>
            <a:off x="1295730" y="3244334"/>
            <a:ext cx="2285339" cy="369332"/>
          </a:xfrm>
          <a:prstGeom prst="rect">
            <a:avLst/>
          </a:prstGeom>
          <a:noFill/>
        </p:spPr>
        <p:txBody>
          <a:bodyPr wrap="square" rtlCol="0">
            <a:spAutoFit/>
          </a:bodyPr>
          <a:lstStyle/>
          <a:p>
            <a:r>
              <a:rPr lang="en-US" dirty="0">
                <a:solidFill>
                  <a:schemeClr val="bg2"/>
                </a:solidFill>
              </a:rPr>
              <a:t>Click to add image</a:t>
            </a:r>
          </a:p>
        </p:txBody>
      </p:sp>
      <p:sp>
        <p:nvSpPr>
          <p:cNvPr id="12" name="Picture Placeholder 6">
            <a:extLst>
              <a:ext uri="{FF2B5EF4-FFF2-40B4-BE49-F238E27FC236}">
                <a16:creationId xmlns:a16="http://schemas.microsoft.com/office/drawing/2014/main" id="{48F56FAF-A389-4DEC-BCB5-7C2BCDEBE166}"/>
              </a:ext>
            </a:extLst>
          </p:cNvPr>
          <p:cNvSpPr>
            <a:spLocks noGrp="1" noChangeAspect="1"/>
          </p:cNvSpPr>
          <p:nvPr>
            <p:ph type="pic" sz="quarter" idx="41" hasCustomPrompt="1"/>
          </p:nvPr>
        </p:nvSpPr>
        <p:spPr>
          <a:xfrm>
            <a:off x="5434085" y="1206535"/>
            <a:ext cx="2944208" cy="841248"/>
          </a:xfrm>
        </p:spPr>
        <p:txBody>
          <a:bodyPr anchor="ctr" anchorCtr="1"/>
          <a:lstStyle>
            <a:lvl1pPr>
              <a:defRPr/>
            </a:lvl1pPr>
          </a:lstStyle>
          <a:p>
            <a:r>
              <a:rPr lang="en-US" dirty="0"/>
              <a:t>Click to add logo</a:t>
            </a:r>
          </a:p>
        </p:txBody>
      </p:sp>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0"/>
            <a:ext cx="4876800" cy="6858000"/>
          </a:xfrm>
        </p:spPr>
        <p:txBody>
          <a:bodyPr anchor="ctr" anchorCtr="1"/>
          <a:lstStyle>
            <a:lvl1pPr>
              <a:defRPr/>
            </a:lvl1pPr>
          </a:lstStyle>
          <a:p>
            <a:r>
              <a:rPr lang="en-US" dirty="0"/>
              <a:t>Click to add image</a:t>
            </a:r>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p>
            <a:fld id="{345D60D9-5372-5F40-9443-0F9AE5BDC3C8}" type="slidenum">
              <a:rPr lang="en-US" smtClean="0"/>
              <a:pPr/>
              <a:t>‹#›</a:t>
            </a:fld>
            <a:endParaRPr lang="en-US" dirty="0"/>
          </a:p>
        </p:txBody>
      </p:sp>
      <p:pic>
        <p:nvPicPr>
          <p:cNvPr id="14" name="Picture 13">
            <a:extLst>
              <a:ext uri="{FF2B5EF4-FFF2-40B4-BE49-F238E27FC236}">
                <a16:creationId xmlns:a16="http://schemas.microsoft.com/office/drawing/2014/main" id="{9166D30F-880B-B549-8E3D-9A5323AA53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5815" y="6543356"/>
            <a:ext cx="1638186" cy="113632"/>
          </a:xfrm>
          <a:prstGeom prst="rect">
            <a:avLst/>
          </a:prstGeom>
        </p:spPr>
      </p:pic>
    </p:spTree>
    <p:extLst>
      <p:ext uri="{BB962C8B-B14F-4D97-AF65-F5344CB8AC3E}">
        <p14:creationId xmlns:p14="http://schemas.microsoft.com/office/powerpoint/2010/main" val="275734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ark - Closing Slide">
    <p:bg>
      <p:bgPr>
        <a:solidFill>
          <a:srgbClr val="1A2F3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0FA7A-379D-9A45-B1F0-FFFD2227DBC8}"/>
              </a:ext>
            </a:extLst>
          </p:cNvPr>
          <p:cNvPicPr>
            <a:picLocks noChangeAspect="1"/>
          </p:cNvPicPr>
          <p:nvPr userDrawn="1"/>
        </p:nvPicPr>
        <p:blipFill>
          <a:blip r:embed="rId2" cstate="email">
            <a:extLst>
              <a:ext uri="{28A0092B-C50C-407E-A947-70E740481C1C}">
                <a14:useLocalDpi xmlns:a14="http://schemas.microsoft.com/office/drawing/2010/main"/>
              </a:ext>
            </a:extLst>
          </a:blip>
          <a:stretch/>
        </p:blipFill>
        <p:spPr>
          <a:xfrm>
            <a:off x="3943292" y="2556852"/>
            <a:ext cx="3962400" cy="1308100"/>
          </a:xfrm>
          <a:prstGeom prst="rect">
            <a:avLst/>
          </a:prstGeom>
        </p:spPr>
      </p:pic>
    </p:spTree>
    <p:extLst>
      <p:ext uri="{BB962C8B-B14F-4D97-AF65-F5344CB8AC3E}">
        <p14:creationId xmlns:p14="http://schemas.microsoft.com/office/powerpoint/2010/main" val="51352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Dark - Blank">
    <p:bg>
      <p:bgPr>
        <a:solidFill>
          <a:srgbClr val="1A2F3F"/>
        </a:solidFill>
        <a:effectLst/>
      </p:bgPr>
    </p:bg>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A4A85B47-3AAC-9E4A-9B8E-8471805467E0}"/>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Date Placeholder 2">
            <a:extLst>
              <a:ext uri="{FF2B5EF4-FFF2-40B4-BE49-F238E27FC236}">
                <a16:creationId xmlns:a16="http://schemas.microsoft.com/office/drawing/2014/main" id="{1DEECACB-46C4-4A42-8159-4ABC00F85DC7}"/>
              </a:ext>
            </a:extLst>
          </p:cNvPr>
          <p:cNvSpPr>
            <a:spLocks noGrp="1"/>
          </p:cNvSpPr>
          <p:nvPr>
            <p:ph type="dt" sz="half" idx="10"/>
          </p:nvPr>
        </p:nvSpPr>
        <p:spPr/>
        <p:txBody>
          <a:bodyPr/>
          <a:lstStyle>
            <a:lvl1pPr>
              <a:defRPr>
                <a:solidFill>
                  <a:srgbClr val="437C94"/>
                </a:solidFill>
              </a:defRPr>
            </a:lvl1pPr>
          </a:lstStyle>
          <a:p>
            <a:r>
              <a:rPr lang="en-US"/>
              <a:t>[Date]</a:t>
            </a:r>
            <a:endParaRPr lang="en-US" dirty="0"/>
          </a:p>
        </p:txBody>
      </p:sp>
      <p:sp>
        <p:nvSpPr>
          <p:cNvPr id="4" name="Footer Placeholder 3">
            <a:extLst>
              <a:ext uri="{FF2B5EF4-FFF2-40B4-BE49-F238E27FC236}">
                <a16:creationId xmlns:a16="http://schemas.microsoft.com/office/drawing/2014/main" id="{21AED7B6-E930-4B73-845F-99262175EA18}"/>
              </a:ext>
            </a:extLst>
          </p:cNvPr>
          <p:cNvSpPr>
            <a:spLocks noGrp="1"/>
          </p:cNvSpPr>
          <p:nvPr>
            <p:ph type="ftr" sz="quarter" idx="11"/>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83691DFD-B788-4684-96F9-4DD21020B309}"/>
              </a:ext>
            </a:extLst>
          </p:cNvPr>
          <p:cNvSpPr>
            <a:spLocks noGrp="1"/>
          </p:cNvSpPr>
          <p:nvPr>
            <p:ph type="sldNum" sz="quarter" idx="12"/>
          </p:nvPr>
        </p:nvSpPr>
        <p:spPr/>
        <p:txBody>
          <a:bodyPr/>
          <a:lstStyle>
            <a:lvl1pPr>
              <a:defRPr>
                <a:solidFill>
                  <a:srgbClr val="437C94"/>
                </a:solidFill>
              </a:defRPr>
            </a:lvl1pPr>
          </a:lstStyle>
          <a:p>
            <a:fld id="{345D60D9-5372-5F40-9443-0F9AE5BDC3C8}" type="slidenum">
              <a:rPr lang="en-US" smtClean="0"/>
              <a:pPr/>
              <a:t>‹#›</a:t>
            </a:fld>
            <a:endParaRPr lang="en-US" dirty="0"/>
          </a:p>
        </p:txBody>
      </p:sp>
      <p:pic>
        <p:nvPicPr>
          <p:cNvPr id="8" name="Picture 7">
            <a:extLst>
              <a:ext uri="{FF2B5EF4-FFF2-40B4-BE49-F238E27FC236}">
                <a16:creationId xmlns:a16="http://schemas.microsoft.com/office/drawing/2014/main" id="{F7C6265D-1A3E-5F4F-AB37-4A531DC923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4425" y="6534732"/>
            <a:ext cx="1640218" cy="113773"/>
          </a:xfrm>
          <a:prstGeom prst="rect">
            <a:avLst/>
          </a:prstGeom>
        </p:spPr>
      </p:pic>
    </p:spTree>
    <p:extLst>
      <p:ext uri="{BB962C8B-B14F-4D97-AF65-F5344CB8AC3E}">
        <p14:creationId xmlns:p14="http://schemas.microsoft.com/office/powerpoint/2010/main" val="1670886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Netsuite Dark - Title">
    <p:bg>
      <p:bgPr>
        <a:solidFill>
          <a:srgbClr val="1A2F3F"/>
        </a:solid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3600" b="0" dirty="0">
                <a:latin typeface="+mj-lt"/>
              </a:defRPr>
            </a:lvl1pPr>
          </a:lstStyle>
          <a:p>
            <a:pPr lvl="0">
              <a:lnSpc>
                <a:spcPct val="100000"/>
              </a:lnSpc>
            </a:pPr>
            <a:r>
              <a:rPr lang="en-US" dirty="0"/>
              <a:t>Title slide text only (up to two lines)</a:t>
            </a:r>
            <a:br>
              <a:rPr lang="en-US" dirty="0"/>
            </a:br>
            <a:r>
              <a:rPr lang="en-US" dirty="0"/>
              <a:t>Georgia Regular 36pt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a:solidFill>
                  <a:srgbClr val="81B2C3"/>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sz="1400"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06696"/>
            <a:ext cx="5077970" cy="895181"/>
          </a:xfrm>
          <a:prstGeom prst="rect">
            <a:avLst/>
          </a:prstGeom>
          <a:noFill/>
        </p:spPr>
        <p:txBody>
          <a:bodyPr>
            <a:noAutofit/>
          </a:bodyPr>
          <a:lstStyle>
            <a:lvl1pPr>
              <a:lnSpc>
                <a:spcPct val="120000"/>
              </a:lnSpc>
              <a:spcBef>
                <a:spcPts val="0"/>
              </a:spcBef>
              <a:defRPr sz="1400" b="0" i="0">
                <a:latin typeface="Oracle Sans Light" panose="020B0403020204020204" pitchFamily="34" charset="0"/>
                <a:cs typeface="Oracle Sans Light" panose="020B0403020204020204" pitchFamily="34" charset="0"/>
              </a:defRPr>
            </a:lvl1pPr>
          </a:lstStyle>
          <a:p>
            <a:pPr lvl="0"/>
            <a:r>
              <a:rPr lang="en-US" dirty="0"/>
              <a:t>Presenter’s Title</a:t>
            </a:r>
          </a:p>
          <a:p>
            <a:pPr lvl="0"/>
            <a:r>
              <a:rPr lang="en-US" dirty="0"/>
              <a:t>Organization, Division or Business Unit</a:t>
            </a:r>
          </a:p>
          <a:p>
            <a:pPr lvl="0"/>
            <a:r>
              <a:rPr lang="en-US" dirty="0"/>
              <a:t>Month 00, 2021</a:t>
            </a:r>
          </a:p>
        </p:txBody>
      </p:sp>
      <p:pic>
        <p:nvPicPr>
          <p:cNvPr id="27" name="Picture 26">
            <a:extLst>
              <a:ext uri="{FF2B5EF4-FFF2-40B4-BE49-F238E27FC236}">
                <a16:creationId xmlns:a16="http://schemas.microsoft.com/office/drawing/2014/main" id="{C3683683-0F17-A94B-8A8B-9A17453B8495}"/>
              </a:ext>
            </a:extLst>
          </p:cNvPr>
          <p:cNvPicPr preferRelativeResize="0">
            <a:picLocks/>
          </p:cNvPicPr>
          <p:nvPr userDrawn="1"/>
        </p:nvPicPr>
        <p:blipFill>
          <a:blip r:embed="rId2">
            <a:extLst>
              <a:ext uri="{28A0092B-C50C-407E-A947-70E740481C1C}">
                <a14:useLocalDpi xmlns:a14="http://schemas.microsoft.com/office/drawing/2010/main" val="0"/>
              </a:ext>
            </a:extLst>
          </a:blip>
          <a:srcRect/>
          <a:stretch/>
        </p:blipFill>
        <p:spPr>
          <a:xfrm>
            <a:off x="0" y="0"/>
            <a:ext cx="192024" cy="6858000"/>
          </a:xfrm>
          <a:prstGeom prst="rect">
            <a:avLst/>
          </a:prstGeom>
        </p:spPr>
      </p:pic>
      <p:pic>
        <p:nvPicPr>
          <p:cNvPr id="9" name="Picture 8">
            <a:extLst>
              <a:ext uri="{FF2B5EF4-FFF2-40B4-BE49-F238E27FC236}">
                <a16:creationId xmlns:a16="http://schemas.microsoft.com/office/drawing/2014/main" id="{AB5F68D3-C64A-A34A-8DF8-AC82167911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030" y="1201730"/>
            <a:ext cx="2613934" cy="181314"/>
          </a:xfrm>
          <a:prstGeom prst="rect">
            <a:avLst/>
          </a:prstGeom>
        </p:spPr>
      </p:pic>
    </p:spTree>
    <p:extLst>
      <p:ext uri="{BB962C8B-B14F-4D97-AF65-F5344CB8AC3E}">
        <p14:creationId xmlns:p14="http://schemas.microsoft.com/office/powerpoint/2010/main" val="778938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 Title 1 Column">
    <p:bg>
      <p:bgPr>
        <a:solidFill>
          <a:srgbClr val="1A2F3F"/>
        </a:solidFill>
        <a:effectLst/>
      </p:bgPr>
    </p:bg>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6D6FFA39-C5A8-964A-B2FE-D6F8EB7EB96A}"/>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4" name="Content Placeholder 3">
            <a:extLst>
              <a:ext uri="{FF2B5EF4-FFF2-40B4-BE49-F238E27FC236}">
                <a16:creationId xmlns:a16="http://schemas.microsoft.com/office/drawing/2014/main" id="{48DE7315-8D61-4C6A-B9C0-F07567A04CC5}"/>
              </a:ext>
            </a:extLst>
          </p:cNvPr>
          <p:cNvSpPr>
            <a:spLocks noGrp="1"/>
          </p:cNvSpPr>
          <p:nvPr>
            <p:ph sz="quarter" idx="13"/>
          </p:nvPr>
        </p:nvSpPr>
        <p:spPr>
          <a:xfrm>
            <a:off x="771525" y="1600200"/>
            <a:ext cx="10671175"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B97CAD67-FAD1-46CA-BDA2-0A0141647918}"/>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B13D7001-FB5A-4601-97ED-F7B118AEEF1B}"/>
              </a:ext>
            </a:extLst>
          </p:cNvPr>
          <p:cNvSpPr>
            <a:spLocks noGrp="1"/>
          </p:cNvSpPr>
          <p:nvPr>
            <p:ph type="dt" sz="half" idx="14"/>
          </p:nvPr>
        </p:nvSpPr>
        <p:spPr/>
        <p:txBody>
          <a:bodyPr/>
          <a:lstStyle>
            <a:lvl1pPr>
              <a:defRPr>
                <a:solidFill>
                  <a:srgbClr val="437C94"/>
                </a:solidFill>
              </a:defRPr>
            </a:lvl1pPr>
          </a:lstStyle>
          <a:p>
            <a:r>
              <a:rPr lang="en-US"/>
              <a:t>[Date]</a:t>
            </a:r>
            <a:endParaRPr lang="en-US" dirty="0"/>
          </a:p>
        </p:txBody>
      </p:sp>
      <p:sp>
        <p:nvSpPr>
          <p:cNvPr id="3" name="Footer Placeholder 2">
            <a:extLst>
              <a:ext uri="{FF2B5EF4-FFF2-40B4-BE49-F238E27FC236}">
                <a16:creationId xmlns:a16="http://schemas.microsoft.com/office/drawing/2014/main" id="{9A8561F1-3666-4956-BFDC-75350F74460E}"/>
              </a:ext>
            </a:extLst>
          </p:cNvPr>
          <p:cNvSpPr>
            <a:spLocks noGrp="1"/>
          </p:cNvSpPr>
          <p:nvPr>
            <p:ph type="ftr" sz="quarter" idx="15"/>
          </p:nvPr>
        </p:nvSpPr>
        <p:spPr/>
        <p:txBody>
          <a:bodyPr/>
          <a:lstStyle>
            <a:lvl1pPr>
              <a:defRPr>
                <a:solidFill>
                  <a:srgbClr val="437C94"/>
                </a:solidFill>
              </a:defRPr>
            </a:lvl1pPr>
          </a:lstStyle>
          <a:p>
            <a:r>
              <a:rPr lang="en-US" dirty="0"/>
              <a:t>Copyright © 2021, Oracle and/or its affiliates  |  Confidential: Internal/Restricted/Highly Restricted</a:t>
            </a:r>
          </a:p>
        </p:txBody>
      </p:sp>
      <p:sp>
        <p:nvSpPr>
          <p:cNvPr id="6" name="Slide Number Placeholder 5">
            <a:extLst>
              <a:ext uri="{FF2B5EF4-FFF2-40B4-BE49-F238E27FC236}">
                <a16:creationId xmlns:a16="http://schemas.microsoft.com/office/drawing/2014/main" id="{2D11022C-732A-4A28-8D73-4FE28C0CA3B0}"/>
              </a:ext>
            </a:extLst>
          </p:cNvPr>
          <p:cNvSpPr>
            <a:spLocks noGrp="1"/>
          </p:cNvSpPr>
          <p:nvPr>
            <p:ph type="sldNum" sz="quarter" idx="16"/>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742357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 Title/Subtitle 1 Column">
    <p:bg>
      <p:bgPr>
        <a:solidFill>
          <a:srgbClr val="1A2F3F"/>
        </a:solidFill>
        <a:effectLst/>
      </p:bgPr>
    </p:bg>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1AB5E956-2EDB-D344-BA59-AB352F62DC2E}"/>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199"/>
            <a:ext cx="10671175"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lvl1pPr>
              <a:defRPr>
                <a:solidFill>
                  <a:srgbClr val="437C94"/>
                </a:solidFill>
              </a:defRPr>
            </a:lvl1pPr>
          </a:lstStyle>
          <a:p>
            <a:r>
              <a:rPr lang="en-US"/>
              <a:t>[Date]</a:t>
            </a:r>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2347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 Title 2 Column">
    <p:bg>
      <p:bgPr>
        <a:solidFill>
          <a:srgbClr val="1A2F3F"/>
        </a:solidFill>
        <a:effectLst/>
      </p:bgPr>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4937DF73-DD65-ED42-A070-3D57E267CD47}"/>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A5D91B51-6B36-47A4-903E-93C057BB06EB}"/>
              </a:ext>
            </a:extLst>
          </p:cNvPr>
          <p:cNvSpPr>
            <a:spLocks noGrp="1"/>
          </p:cNvSpPr>
          <p:nvPr>
            <p:ph type="dt" sz="half" idx="16"/>
          </p:nvPr>
        </p:nvSpPr>
        <p:spPr/>
        <p:txBody>
          <a:bodyPr/>
          <a:lstStyle>
            <a:lvl1pPr>
              <a:defRPr>
                <a:solidFill>
                  <a:srgbClr val="437C94"/>
                </a:solidFill>
              </a:defRPr>
            </a:lvl1pPr>
          </a:lstStyle>
          <a:p>
            <a:r>
              <a:rPr lang="en-US"/>
              <a:t>[Date]</a:t>
            </a:r>
            <a:endParaRPr lang="en-US" dirty="0"/>
          </a:p>
        </p:txBody>
      </p:sp>
      <p:sp>
        <p:nvSpPr>
          <p:cNvPr id="5" name="Footer Placeholder 4">
            <a:extLst>
              <a:ext uri="{FF2B5EF4-FFF2-40B4-BE49-F238E27FC236}">
                <a16:creationId xmlns:a16="http://schemas.microsoft.com/office/drawing/2014/main" id="{517D7F1A-871E-41E8-ADDC-EC649B1827F4}"/>
              </a:ext>
            </a:extLst>
          </p:cNvPr>
          <p:cNvSpPr>
            <a:spLocks noGrp="1"/>
          </p:cNvSpPr>
          <p:nvPr>
            <p:ph type="ftr" sz="quarter" idx="17"/>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1835DE06-0B0B-4818-81DB-FDBB019FF7BA}"/>
              </a:ext>
            </a:extLst>
          </p:cNvPr>
          <p:cNvSpPr>
            <a:spLocks noGrp="1"/>
          </p:cNvSpPr>
          <p:nvPr>
            <p:ph type="sldNum" sz="quarter" idx="18"/>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0161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 Title/Subtitle 2 Column">
    <p:bg>
      <p:bgPr>
        <a:solidFill>
          <a:srgbClr val="1A2F3F"/>
        </a:solidFill>
        <a:effectLst/>
      </p:bgPr>
    </p:bg>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28C366F9-78A6-F740-87C8-B4D59AEB61B6}"/>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4"/>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8521" y="160858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9724"/>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3662519-4941-4045-9F0E-DBC7AD6CC29F}"/>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C9E807CE-245D-4F0E-ACCB-E3FE7584A0AE}"/>
              </a:ext>
            </a:extLst>
          </p:cNvPr>
          <p:cNvSpPr>
            <a:spLocks noGrp="1"/>
          </p:cNvSpPr>
          <p:nvPr>
            <p:ph type="dt" sz="half" idx="16"/>
          </p:nvPr>
        </p:nvSpPr>
        <p:spPr/>
        <p:txBody>
          <a:bodyPr/>
          <a:lstStyle>
            <a:lvl1pPr>
              <a:defRPr>
                <a:solidFill>
                  <a:srgbClr val="437C94"/>
                </a:solidFill>
              </a:defRPr>
            </a:lvl1pPr>
          </a:lstStyle>
          <a:p>
            <a:r>
              <a:rPr lang="en-US"/>
              <a:t>[Date]</a:t>
            </a:r>
            <a:endParaRPr lang="en-US" dirty="0"/>
          </a:p>
        </p:txBody>
      </p:sp>
      <p:sp>
        <p:nvSpPr>
          <p:cNvPr id="7" name="Footer Placeholder 6">
            <a:extLst>
              <a:ext uri="{FF2B5EF4-FFF2-40B4-BE49-F238E27FC236}">
                <a16:creationId xmlns:a16="http://schemas.microsoft.com/office/drawing/2014/main" id="{D5C87038-F332-48C5-BA1A-25E935076236}"/>
              </a:ext>
            </a:extLst>
          </p:cNvPr>
          <p:cNvSpPr>
            <a:spLocks noGrp="1"/>
          </p:cNvSpPr>
          <p:nvPr>
            <p:ph type="ftr" sz="quarter" idx="17"/>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40BF160E-FC2C-48A7-921B-3472529A1B06}"/>
              </a:ext>
            </a:extLst>
          </p:cNvPr>
          <p:cNvSpPr>
            <a:spLocks noGrp="1"/>
          </p:cNvSpPr>
          <p:nvPr>
            <p:ph type="sldNum" sz="quarter" idx="18"/>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393020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 Title/Subtitle 1 Column">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C4B9D6C0-2524-2D47-8A0E-258A2FB7DE5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201"/>
            <a:ext cx="106711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a:lvl1pPr>
          </a:lstStyle>
          <a:p>
            <a:r>
              <a:rPr lang="en-US" dirty="0"/>
              <a:t>Title</a:t>
            </a:r>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10994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 - Title 3 Column">
    <p:bg>
      <p:bgPr>
        <a:solidFill>
          <a:srgbClr val="1A2F3F"/>
        </a:solidFill>
        <a:effectLst/>
      </p:bgPr>
    </p:bg>
    <p:spTree>
      <p:nvGrpSpPr>
        <p:cNvPr id="1" name=""/>
        <p:cNvGrpSpPr/>
        <p:nvPr/>
      </p:nvGrpSpPr>
      <p:grpSpPr>
        <a:xfrm>
          <a:off x="0" y="0"/>
          <a:ext cx="0" cy="0"/>
          <a:chOff x="0" y="0"/>
          <a:chExt cx="0" cy="0"/>
        </a:xfrm>
      </p:grpSpPr>
      <p:pic>
        <p:nvPicPr>
          <p:cNvPr id="14" name="Cloud">
            <a:extLst>
              <a:ext uri="{FF2B5EF4-FFF2-40B4-BE49-F238E27FC236}">
                <a16:creationId xmlns:a16="http://schemas.microsoft.com/office/drawing/2014/main" id="{DCCF0BD7-85D3-194F-9793-E38DD2B8F75D}"/>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4456971"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8145067"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150D675-D1C2-4EC5-AC43-361941EAF0BF}"/>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933D1004-DEA1-4BAF-97C2-F49A471F4E4F}"/>
              </a:ext>
            </a:extLst>
          </p:cNvPr>
          <p:cNvSpPr>
            <a:spLocks noGrp="1"/>
          </p:cNvSpPr>
          <p:nvPr>
            <p:ph type="dt" sz="half" idx="17"/>
          </p:nvPr>
        </p:nvSpPr>
        <p:spPr/>
        <p:txBody>
          <a:bodyPr/>
          <a:lstStyle>
            <a:lvl1pPr>
              <a:defRPr>
                <a:solidFill>
                  <a:srgbClr val="437C94"/>
                </a:solidFill>
              </a:defRPr>
            </a:lvl1pPr>
          </a:lstStyle>
          <a:p>
            <a:r>
              <a:rPr lang="en-US"/>
              <a:t>[Date]</a:t>
            </a:r>
            <a:endParaRPr lang="en-US" dirty="0"/>
          </a:p>
        </p:txBody>
      </p:sp>
      <p:sp>
        <p:nvSpPr>
          <p:cNvPr id="5" name="Footer Placeholder 4">
            <a:extLst>
              <a:ext uri="{FF2B5EF4-FFF2-40B4-BE49-F238E27FC236}">
                <a16:creationId xmlns:a16="http://schemas.microsoft.com/office/drawing/2014/main" id="{88C7C943-7B6D-4881-926B-CD58E0F2AC11}"/>
              </a:ext>
            </a:extLst>
          </p:cNvPr>
          <p:cNvSpPr>
            <a:spLocks noGrp="1"/>
          </p:cNvSpPr>
          <p:nvPr>
            <p:ph type="ftr" sz="quarter" idx="18"/>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A6963952-CC43-4F63-8DDF-47B0F4512883}"/>
              </a:ext>
            </a:extLst>
          </p:cNvPr>
          <p:cNvSpPr>
            <a:spLocks noGrp="1"/>
          </p:cNvSpPr>
          <p:nvPr>
            <p:ph type="sldNum" sz="quarter" idx="19"/>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436127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 - Title/Subtitle 3 Column">
    <p:bg>
      <p:bgPr>
        <a:solidFill>
          <a:srgbClr val="1A2F3F"/>
        </a:solidFill>
        <a:effectLst/>
      </p:bgPr>
    </p:bg>
    <p:spTree>
      <p:nvGrpSpPr>
        <p:cNvPr id="1" name=""/>
        <p:cNvGrpSpPr/>
        <p:nvPr/>
      </p:nvGrpSpPr>
      <p:grpSpPr>
        <a:xfrm>
          <a:off x="0" y="0"/>
          <a:ext cx="0" cy="0"/>
          <a:chOff x="0" y="0"/>
          <a:chExt cx="0" cy="0"/>
        </a:xfrm>
      </p:grpSpPr>
      <p:pic>
        <p:nvPicPr>
          <p:cNvPr id="14" name="Cloud">
            <a:extLst>
              <a:ext uri="{FF2B5EF4-FFF2-40B4-BE49-F238E27FC236}">
                <a16:creationId xmlns:a16="http://schemas.microsoft.com/office/drawing/2014/main" id="{7C2FF0C1-D2F1-3F40-B64F-C5DA9BC91D32}"/>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42619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4456083" y="1609726"/>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7951236"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8145405" y="1609726"/>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E60902A-4CDA-482D-90DF-ECACF1930986}"/>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lvl1pPr>
              <a:defRPr>
                <a:solidFill>
                  <a:srgbClr val="437C94"/>
                </a:solidFill>
              </a:defRPr>
            </a:lvl1pPr>
          </a:lstStyle>
          <a:p>
            <a:r>
              <a:rPr lang="en-US"/>
              <a:t>[Date]</a:t>
            </a:r>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733275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 Title 4 Column">
    <p:bg>
      <p:bgPr>
        <a:solidFill>
          <a:srgbClr val="1A2F3F"/>
        </a:solidFill>
        <a:effectLst/>
      </p:bgPr>
    </p:bg>
    <p:spTree>
      <p:nvGrpSpPr>
        <p:cNvPr id="1" name=""/>
        <p:cNvGrpSpPr/>
        <p:nvPr/>
      </p:nvGrpSpPr>
      <p:grpSpPr>
        <a:xfrm>
          <a:off x="0" y="0"/>
          <a:ext cx="0" cy="0"/>
          <a:chOff x="0" y="0"/>
          <a:chExt cx="0" cy="0"/>
        </a:xfrm>
      </p:grpSpPr>
      <p:pic>
        <p:nvPicPr>
          <p:cNvPr id="16" name="Cloud">
            <a:extLst>
              <a:ext uri="{FF2B5EF4-FFF2-40B4-BE49-F238E27FC236}">
                <a16:creationId xmlns:a16="http://schemas.microsoft.com/office/drawing/2014/main" id="{4381A431-EC02-FA4A-AC43-F4D6D4C5D70F}"/>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3374450" y="1609209"/>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3502001" y="1608575"/>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6107576" y="1609209"/>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6235127" y="1608575"/>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3" descr="Column Divider">
            <a:extLst>
              <a:ext uri="{FF2B5EF4-FFF2-40B4-BE49-F238E27FC236}">
                <a16:creationId xmlns:a16="http://schemas.microsoft.com/office/drawing/2014/main" id="{0379F816-270D-4D0F-8838-510AA3E97C28}"/>
              </a:ext>
            </a:extLst>
          </p:cNvPr>
          <p:cNvCxnSpPr>
            <a:cxnSpLocks/>
          </p:cNvCxnSpPr>
          <p:nvPr userDrawn="1"/>
        </p:nvCxnSpPr>
        <p:spPr>
          <a:xfrm>
            <a:off x="8840702" y="1609209"/>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4">
            <a:extLst>
              <a:ext uri="{FF2B5EF4-FFF2-40B4-BE49-F238E27FC236}">
                <a16:creationId xmlns:a16="http://schemas.microsoft.com/office/drawing/2014/main" id="{4FB98D34-E09D-43FC-9515-8F7C37635BFF}"/>
              </a:ext>
            </a:extLst>
          </p:cNvPr>
          <p:cNvSpPr>
            <a:spLocks noGrp="1"/>
          </p:cNvSpPr>
          <p:nvPr>
            <p:ph sz="quarter" idx="17"/>
          </p:nvPr>
        </p:nvSpPr>
        <p:spPr>
          <a:xfrm>
            <a:off x="8968254" y="1608575"/>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2AA814CE-3331-469B-8BE8-853F42A03463}"/>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52F26386-047A-407D-BEE4-BF9BC2C4C09F}"/>
              </a:ext>
            </a:extLst>
          </p:cNvPr>
          <p:cNvSpPr>
            <a:spLocks noGrp="1"/>
          </p:cNvSpPr>
          <p:nvPr>
            <p:ph type="dt" sz="half" idx="18"/>
          </p:nvPr>
        </p:nvSpPr>
        <p:spPr/>
        <p:txBody>
          <a:bodyPr/>
          <a:lstStyle>
            <a:lvl1pPr>
              <a:defRPr>
                <a:solidFill>
                  <a:srgbClr val="437C94"/>
                </a:solidFill>
              </a:defRPr>
            </a:lvl1pPr>
          </a:lstStyle>
          <a:p>
            <a:r>
              <a:rPr lang="en-US"/>
              <a:t>[Date]</a:t>
            </a:r>
            <a:endParaRPr lang="en-US" dirty="0"/>
          </a:p>
        </p:txBody>
      </p:sp>
      <p:sp>
        <p:nvSpPr>
          <p:cNvPr id="5" name="Footer Placeholder 4">
            <a:extLst>
              <a:ext uri="{FF2B5EF4-FFF2-40B4-BE49-F238E27FC236}">
                <a16:creationId xmlns:a16="http://schemas.microsoft.com/office/drawing/2014/main" id="{D15A8344-82CB-496F-8690-72CF339725D6}"/>
              </a:ext>
            </a:extLst>
          </p:cNvPr>
          <p:cNvSpPr>
            <a:spLocks noGrp="1"/>
          </p:cNvSpPr>
          <p:nvPr>
            <p:ph type="ftr" sz="quarter" idx="19"/>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856EBA4F-FCB4-4B89-BEA0-1B33D86D6DE8}"/>
              </a:ext>
            </a:extLst>
          </p:cNvPr>
          <p:cNvSpPr>
            <a:spLocks noGrp="1"/>
          </p:cNvSpPr>
          <p:nvPr>
            <p:ph type="sldNum" sz="quarter" idx="20"/>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6994433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 - Title/Subtitle 4 Column">
    <p:bg>
      <p:bgPr>
        <a:solidFill>
          <a:srgbClr val="1A2F3F"/>
        </a:solidFill>
        <a:effectLst/>
      </p:bgPr>
    </p:bg>
    <p:spTree>
      <p:nvGrpSpPr>
        <p:cNvPr id="1" name=""/>
        <p:cNvGrpSpPr/>
        <p:nvPr/>
      </p:nvGrpSpPr>
      <p:grpSpPr>
        <a:xfrm>
          <a:off x="0" y="0"/>
          <a:ext cx="0" cy="0"/>
          <a:chOff x="0" y="0"/>
          <a:chExt cx="0" cy="0"/>
        </a:xfrm>
      </p:grpSpPr>
      <p:pic>
        <p:nvPicPr>
          <p:cNvPr id="16" name="Cloud">
            <a:extLst>
              <a:ext uri="{FF2B5EF4-FFF2-40B4-BE49-F238E27FC236}">
                <a16:creationId xmlns:a16="http://schemas.microsoft.com/office/drawing/2014/main" id="{6DBC5938-1D33-3D49-A46B-561F4003DC26}"/>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3373924"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3061" y="1609726"/>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6110222"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9359" y="1609726"/>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5" name="Column Divider 3" descr="Column Divider">
            <a:extLst>
              <a:ext uri="{FF2B5EF4-FFF2-40B4-BE49-F238E27FC236}">
                <a16:creationId xmlns:a16="http://schemas.microsoft.com/office/drawing/2014/main" id="{BE2D13B4-3BF3-4416-B638-87C59A2973BB}"/>
              </a:ext>
            </a:extLst>
          </p:cNvPr>
          <p:cNvCxnSpPr>
            <a:cxnSpLocks/>
          </p:cNvCxnSpPr>
          <p:nvPr userDrawn="1"/>
        </p:nvCxnSpPr>
        <p:spPr>
          <a:xfrm>
            <a:off x="8835634"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4" name="Content 4">
            <a:extLst>
              <a:ext uri="{FF2B5EF4-FFF2-40B4-BE49-F238E27FC236}">
                <a16:creationId xmlns:a16="http://schemas.microsoft.com/office/drawing/2014/main" id="{687CB06A-9B62-47DB-BA7A-177E12DFB17E}"/>
              </a:ext>
            </a:extLst>
          </p:cNvPr>
          <p:cNvSpPr>
            <a:spLocks noGrp="1"/>
          </p:cNvSpPr>
          <p:nvPr>
            <p:ph sz="quarter" idx="17"/>
          </p:nvPr>
        </p:nvSpPr>
        <p:spPr>
          <a:xfrm>
            <a:off x="8964773" y="1609726"/>
            <a:ext cx="247802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1467A894-8EF4-484B-BF49-DF2E9F970DE5}"/>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CE422C40-A387-420C-B07A-9F6BE08313A1}"/>
              </a:ext>
            </a:extLst>
          </p:cNvPr>
          <p:cNvSpPr>
            <a:spLocks noGrp="1"/>
          </p:cNvSpPr>
          <p:nvPr>
            <p:ph type="dt" sz="half" idx="18"/>
          </p:nvPr>
        </p:nvSpPr>
        <p:spPr/>
        <p:txBody>
          <a:bodyPr/>
          <a:lstStyle>
            <a:lvl1pPr>
              <a:defRPr>
                <a:solidFill>
                  <a:srgbClr val="437C94"/>
                </a:solidFill>
              </a:defRPr>
            </a:lvl1pPr>
          </a:lstStyle>
          <a:p>
            <a:r>
              <a:rPr lang="en-US"/>
              <a:t>[Date]</a:t>
            </a:r>
            <a:endParaRPr lang="en-US" dirty="0"/>
          </a:p>
        </p:txBody>
      </p:sp>
      <p:sp>
        <p:nvSpPr>
          <p:cNvPr id="7" name="Footer Placeholder 6">
            <a:extLst>
              <a:ext uri="{FF2B5EF4-FFF2-40B4-BE49-F238E27FC236}">
                <a16:creationId xmlns:a16="http://schemas.microsoft.com/office/drawing/2014/main" id="{7550E71C-CB99-4BD4-8252-ED7D062329F5}"/>
              </a:ext>
            </a:extLst>
          </p:cNvPr>
          <p:cNvSpPr>
            <a:spLocks noGrp="1"/>
          </p:cNvSpPr>
          <p:nvPr>
            <p:ph type="ftr" sz="quarter" idx="19"/>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FD33CF2B-9E35-4547-8232-5DE4CC57C302}"/>
              </a:ext>
            </a:extLst>
          </p:cNvPr>
          <p:cNvSpPr>
            <a:spLocks noGrp="1"/>
          </p:cNvSpPr>
          <p:nvPr>
            <p:ph type="sldNum" sz="quarter" idx="20"/>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98300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 - Numbered Outline">
    <p:bg>
      <p:bgPr>
        <a:solidFill>
          <a:srgbClr val="1A2F3F"/>
        </a:solidFill>
        <a:effectLst/>
      </p:bgPr>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EFF16796-4E17-4FE8-979C-14D949353660}"/>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5000"/>
            <a:extLst>
              <a:ext uri="{28A0092B-C50C-407E-A947-70E740481C1C}">
                <a14:useLocalDpi xmlns:a14="http://schemas.microsoft.com/office/drawing/2010/main" val="0"/>
              </a:ext>
            </a:extLst>
          </a:blip>
          <a:srcRect/>
          <a:stretch/>
        </p:blipFill>
        <p:spPr>
          <a:xfrm>
            <a:off x="5552283" y="4403039"/>
            <a:ext cx="6133748"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0" indent="-365760">
              <a:buClr>
                <a:srgbClr val="81B2C3"/>
              </a:buClr>
              <a:buFont typeface="+mj-lt"/>
              <a:buAutoNum type="arabicPeriod"/>
              <a:defRPr lang="en-US" dirty="0">
                <a:solidFill>
                  <a:schemeClr val="bg1"/>
                </a:solidFill>
              </a:defRPr>
            </a:lvl1pPr>
            <a:lvl2pPr marL="548640">
              <a:defRPr lang="en-US" dirty="0">
                <a:solidFill>
                  <a:schemeClr val="bg1"/>
                </a:solidFill>
              </a:defRPr>
            </a:lvl2pPr>
            <a:lvl3pPr marL="731520">
              <a:defRPr lang="en-US" dirty="0">
                <a:solidFill>
                  <a:schemeClr val="bg1"/>
                </a:solidFill>
              </a:defRPr>
            </a:lvl3pPr>
            <a:lvl4pPr marL="914400">
              <a:defRPr lang="en-US" dirty="0">
                <a:solidFill>
                  <a:schemeClr val="bg1"/>
                </a:solidFill>
              </a:defRPr>
            </a:lvl4pPr>
            <a:lvl5pPr marL="1097280">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lvl1pPr>
              <a:defRPr>
                <a:solidFill>
                  <a:srgbClr val="437C94"/>
                </a:solidFill>
              </a:defRPr>
            </a:lvl1p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84786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 Numbered Outline 2 Column">
    <p:bg>
      <p:bgPr>
        <a:solidFill>
          <a:srgbClr val="1A2F3F"/>
        </a:solidFill>
        <a:effectLst/>
      </p:bgPr>
    </p:bg>
    <p:spTree>
      <p:nvGrpSpPr>
        <p:cNvPr id="1" name=""/>
        <p:cNvGrpSpPr/>
        <p:nvPr/>
      </p:nvGrpSpPr>
      <p:grpSpPr>
        <a:xfrm>
          <a:off x="0" y="0"/>
          <a:ext cx="0" cy="0"/>
          <a:chOff x="0" y="0"/>
          <a:chExt cx="0" cy="0"/>
        </a:xfrm>
      </p:grpSpPr>
      <p:pic>
        <p:nvPicPr>
          <p:cNvPr id="11" name="Cloud">
            <a:extLst>
              <a:ext uri="{FF2B5EF4-FFF2-40B4-BE49-F238E27FC236}">
                <a16:creationId xmlns:a16="http://schemas.microsoft.com/office/drawing/2014/main" id="{5BF4C208-7634-2548-9B99-0DEE6D873D05}"/>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5000"/>
            <a:extLst>
              <a:ext uri="{28A0092B-C50C-407E-A947-70E740481C1C}">
                <a14:useLocalDpi xmlns:a14="http://schemas.microsoft.com/office/drawing/2010/main" val="0"/>
              </a:ext>
            </a:extLst>
          </a:blip>
          <a:srcRect/>
          <a:stretch/>
        </p:blipFill>
        <p:spPr>
          <a:xfrm>
            <a:off x="5552283" y="4403039"/>
            <a:ext cx="6133748"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0" indent="-365760">
              <a:buClr>
                <a:srgbClr val="81B2C3"/>
              </a:buClr>
              <a:buFont typeface="+mj-lt"/>
              <a:buAutoNum type="arabicPeriod"/>
              <a:defRPr lang="en-US" dirty="0">
                <a:solidFill>
                  <a:schemeClr val="bg1"/>
                </a:solidFill>
              </a:defRPr>
            </a:lvl1pPr>
            <a:lvl2pPr marL="548640">
              <a:defRPr lang="en-US" dirty="0">
                <a:solidFill>
                  <a:schemeClr val="bg1"/>
                </a:solidFill>
              </a:defRPr>
            </a:lvl2pPr>
            <a:lvl3pPr marL="731520">
              <a:defRPr lang="en-US" dirty="0">
                <a:solidFill>
                  <a:schemeClr val="bg1"/>
                </a:solidFill>
              </a:defRPr>
            </a:lvl3pPr>
            <a:lvl4pPr marL="914400">
              <a:defRPr lang="en-US" dirty="0">
                <a:solidFill>
                  <a:schemeClr val="bg1"/>
                </a:solidFill>
              </a:defRPr>
            </a:lvl4pPr>
            <a:lvl5pPr marL="1097280">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lvl1pPr>
              <a:defRPr>
                <a:solidFill>
                  <a:srgbClr val="437C94"/>
                </a:solidFill>
              </a:defRPr>
            </a:lvl1p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lvl1pPr>
              <a:defRPr>
                <a:solidFill>
                  <a:srgbClr val="437C94"/>
                </a:solidFill>
              </a:defRPr>
            </a:lvl1pPr>
          </a:lstStyle>
          <a:p>
            <a:fld id="{345D60D9-5372-5F40-9443-0F9AE5BDC3C8}" type="slidenum">
              <a:rPr lang="en-US" smtClean="0"/>
              <a:pPr/>
              <a:t>‹#›</a:t>
            </a:fld>
            <a:endParaRPr lang="en-US" dirty="0"/>
          </a:p>
        </p:txBody>
      </p:sp>
      <p:sp>
        <p:nvSpPr>
          <p:cNvPr id="9" name="Text Placeholder 3">
            <a:extLst>
              <a:ext uri="{FF2B5EF4-FFF2-40B4-BE49-F238E27FC236}">
                <a16:creationId xmlns:a16="http://schemas.microsoft.com/office/drawing/2014/main" id="{65B0AED4-660C-4741-9A22-50FB3CA4ABA7}"/>
              </a:ext>
            </a:extLst>
          </p:cNvPr>
          <p:cNvSpPr>
            <a:spLocks noGrp="1"/>
          </p:cNvSpPr>
          <p:nvPr>
            <p:ph type="body" sz="quarter" idx="48"/>
          </p:nvPr>
        </p:nvSpPr>
        <p:spPr>
          <a:xfrm>
            <a:off x="6366095" y="1609724"/>
            <a:ext cx="5084064" cy="4505325"/>
          </a:xfrm>
          <a:noFill/>
        </p:spPr>
        <p:txBody>
          <a:bodyPr vert="horz" lIns="0" tIns="0" rIns="0" bIns="0" rtlCol="0">
            <a:noAutofit/>
          </a:bodyPr>
          <a:lstStyle>
            <a:lvl1pPr marL="0" indent="-365760">
              <a:buClr>
                <a:srgbClr val="81B2C3"/>
              </a:buClr>
              <a:buFont typeface="+mj-lt"/>
              <a:buAutoNum type="arabicPeriod"/>
              <a:defRPr lang="en-US" dirty="0">
                <a:solidFill>
                  <a:schemeClr val="bg1"/>
                </a:solidFill>
              </a:defRPr>
            </a:lvl1pPr>
            <a:lvl2pPr marL="548640">
              <a:defRPr lang="en-US" dirty="0">
                <a:solidFill>
                  <a:schemeClr val="bg1"/>
                </a:solidFill>
              </a:defRPr>
            </a:lvl2pPr>
            <a:lvl3pPr marL="731520">
              <a:defRPr lang="en-US" dirty="0">
                <a:solidFill>
                  <a:schemeClr val="bg1"/>
                </a:solidFill>
              </a:defRPr>
            </a:lvl3pPr>
            <a:lvl4pPr marL="914400">
              <a:defRPr lang="en-US" dirty="0">
                <a:solidFill>
                  <a:schemeClr val="bg1"/>
                </a:solidFill>
              </a:defRPr>
            </a:lvl4pPr>
            <a:lvl5pPr marL="1097280">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873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ark - Blank">
    <p:bg>
      <p:bgPr>
        <a:solidFill>
          <a:srgbClr val="1A2F3F"/>
        </a:solidFill>
        <a:effectLst/>
      </p:bgPr>
    </p:bg>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A4A85B47-3AAC-9E4A-9B8E-8471805467E0}"/>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3" name="Date Placeholder 2">
            <a:extLst>
              <a:ext uri="{FF2B5EF4-FFF2-40B4-BE49-F238E27FC236}">
                <a16:creationId xmlns:a16="http://schemas.microsoft.com/office/drawing/2014/main" id="{1DEECACB-46C4-4A42-8159-4ABC00F85DC7}"/>
              </a:ext>
            </a:extLst>
          </p:cNvPr>
          <p:cNvSpPr>
            <a:spLocks noGrp="1"/>
          </p:cNvSpPr>
          <p:nvPr>
            <p:ph type="dt" sz="half" idx="10"/>
          </p:nvPr>
        </p:nvSpPr>
        <p:spPr/>
        <p:txBody>
          <a:bodyPr/>
          <a:lstStyle>
            <a:lvl1pPr>
              <a:defRPr>
                <a:solidFill>
                  <a:srgbClr val="437C94"/>
                </a:solidFill>
              </a:defRPr>
            </a:lvl1pPr>
          </a:lstStyle>
          <a:p>
            <a:r>
              <a:rPr lang="en-US"/>
              <a:t>[Date]</a:t>
            </a:r>
            <a:endParaRPr lang="en-US" dirty="0"/>
          </a:p>
        </p:txBody>
      </p:sp>
      <p:sp>
        <p:nvSpPr>
          <p:cNvPr id="4" name="Footer Placeholder 3">
            <a:extLst>
              <a:ext uri="{FF2B5EF4-FFF2-40B4-BE49-F238E27FC236}">
                <a16:creationId xmlns:a16="http://schemas.microsoft.com/office/drawing/2014/main" id="{21AED7B6-E930-4B73-845F-99262175EA18}"/>
              </a:ext>
            </a:extLst>
          </p:cNvPr>
          <p:cNvSpPr>
            <a:spLocks noGrp="1"/>
          </p:cNvSpPr>
          <p:nvPr>
            <p:ph type="ftr" sz="quarter" idx="11"/>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83691DFD-B788-4684-96F9-4DD21020B309}"/>
              </a:ext>
            </a:extLst>
          </p:cNvPr>
          <p:cNvSpPr>
            <a:spLocks noGrp="1"/>
          </p:cNvSpPr>
          <p:nvPr>
            <p:ph type="sldNum" sz="quarter" idx="12"/>
          </p:nvPr>
        </p:nvSpPr>
        <p:spPr/>
        <p:txBody>
          <a:bodyPr/>
          <a:lstStyle>
            <a:lvl1pPr>
              <a:defRPr>
                <a:solidFill>
                  <a:srgbClr val="437C94"/>
                </a:solidFill>
              </a:defRPr>
            </a:lvl1pPr>
          </a:lstStyle>
          <a:p>
            <a:fld id="{345D60D9-5372-5F40-9443-0F9AE5BDC3C8}" type="slidenum">
              <a:rPr lang="en-US" smtClean="0"/>
              <a:pPr/>
              <a:t>‹#›</a:t>
            </a:fld>
            <a:endParaRPr lang="en-US" dirty="0"/>
          </a:p>
        </p:txBody>
      </p:sp>
      <p:pic>
        <p:nvPicPr>
          <p:cNvPr id="8" name="Picture 7">
            <a:extLst>
              <a:ext uri="{FF2B5EF4-FFF2-40B4-BE49-F238E27FC236}">
                <a16:creationId xmlns:a16="http://schemas.microsoft.com/office/drawing/2014/main" id="{F7C6265D-1A3E-5F4F-AB37-4A531DC923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4425" y="6534732"/>
            <a:ext cx="1640218" cy="113773"/>
          </a:xfrm>
          <a:prstGeom prst="rect">
            <a:avLst/>
          </a:prstGeom>
        </p:spPr>
      </p:pic>
    </p:spTree>
    <p:extLst>
      <p:ext uri="{BB962C8B-B14F-4D97-AF65-F5344CB8AC3E}">
        <p14:creationId xmlns:p14="http://schemas.microsoft.com/office/powerpoint/2010/main" val="2406198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 Title Only">
    <p:bg>
      <p:bgPr>
        <a:solidFill>
          <a:srgbClr val="1A2F3F"/>
        </a:solidFill>
        <a:effectLst/>
      </p:bgPr>
    </p:bg>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407B6305-565C-524D-9E3E-E54C906BACF2}"/>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4" name="Title 3">
            <a:extLst>
              <a:ext uri="{FF2B5EF4-FFF2-40B4-BE49-F238E27FC236}">
                <a16:creationId xmlns:a16="http://schemas.microsoft.com/office/drawing/2014/main" id="{F495A570-6FAE-4393-89B0-E6BA7AC6B3F9}"/>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10792EEA-DB03-4E8E-B6AB-1122F317F95A}"/>
              </a:ext>
            </a:extLst>
          </p:cNvPr>
          <p:cNvSpPr>
            <a:spLocks noGrp="1"/>
          </p:cNvSpPr>
          <p:nvPr>
            <p:ph type="dt" sz="half" idx="10"/>
          </p:nvPr>
        </p:nvSpPr>
        <p:spPr/>
        <p:txBody>
          <a:bodyPr/>
          <a:lstStyle>
            <a:lvl1pPr>
              <a:defRPr>
                <a:solidFill>
                  <a:srgbClr val="437C94"/>
                </a:solidFill>
              </a:defRPr>
            </a:lvl1pPr>
          </a:lstStyle>
          <a:p>
            <a:r>
              <a:rPr lang="en-US"/>
              <a:t>[Date]</a:t>
            </a:r>
            <a:endParaRPr lang="en-US" dirty="0"/>
          </a:p>
        </p:txBody>
      </p:sp>
      <p:sp>
        <p:nvSpPr>
          <p:cNvPr id="5" name="Footer Placeholder 4">
            <a:extLst>
              <a:ext uri="{FF2B5EF4-FFF2-40B4-BE49-F238E27FC236}">
                <a16:creationId xmlns:a16="http://schemas.microsoft.com/office/drawing/2014/main" id="{0EBB5D96-D6C9-4E8C-9D41-A28C7CED92F8}"/>
              </a:ext>
            </a:extLst>
          </p:cNvPr>
          <p:cNvSpPr>
            <a:spLocks noGrp="1"/>
          </p:cNvSpPr>
          <p:nvPr>
            <p:ph type="ftr" sz="quarter" idx="11"/>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D760D253-6DDA-4486-89F6-5D5732868115}"/>
              </a:ext>
            </a:extLst>
          </p:cNvPr>
          <p:cNvSpPr>
            <a:spLocks noGrp="1"/>
          </p:cNvSpPr>
          <p:nvPr>
            <p:ph type="sldNum" sz="quarter" idx="12"/>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7764804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 Title/Subtitle">
    <p:bg>
      <p:bgPr>
        <a:solidFill>
          <a:srgbClr val="1A2F3F"/>
        </a:solidFill>
        <a:effectLst/>
      </p:bgPr>
    </p:bg>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B889BFF6-136A-1746-8E3F-026E53FEBB97}"/>
              </a:ext>
              <a:ext uri="{C183D7F6-B498-43B3-948B-1728B52AA6E4}">
                <adec:decorative xmlns:adec="http://schemas.microsoft.com/office/drawing/2017/decorative" val="1"/>
              </a:ext>
            </a:extLst>
          </p:cNvPr>
          <p:cNvPicPr>
            <a:picLocks noChangeAspect="1"/>
          </p:cNvPicPr>
          <p:nvPr userDrawn="1"/>
        </p:nvPicPr>
        <p:blipFill>
          <a:blip r:embed="rId2">
            <a:lum bright="70000" contrast="-70000"/>
            <a:alphaModFix amt="10000"/>
            <a:extLst>
              <a:ext uri="{28A0092B-C50C-407E-A947-70E740481C1C}">
                <a14:useLocalDpi xmlns:a14="http://schemas.microsoft.com/office/drawing/2010/main" val="0"/>
              </a:ext>
            </a:extLst>
          </a:blip>
          <a:srcRect/>
          <a:stretch/>
        </p:blipFill>
        <p:spPr>
          <a:xfrm>
            <a:off x="6705731" y="269359"/>
            <a:ext cx="5080369" cy="1559441"/>
          </a:xfrm>
          <a:prstGeom prst="rect">
            <a:avLst/>
          </a:prstGeom>
        </p:spPr>
      </p:pic>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5159E3D4-8DE9-4EE7-AF46-396CA0361B33}"/>
              </a:ext>
            </a:extLst>
          </p:cNvPr>
          <p:cNvSpPr>
            <a:spLocks noGrp="1"/>
          </p:cNvSpPr>
          <p:nvPr>
            <p:ph type="dt" sz="half" idx="12"/>
          </p:nvPr>
        </p:nvSpPr>
        <p:spPr/>
        <p:txBody>
          <a:bodyPr/>
          <a:lstStyle>
            <a:lvl1pPr>
              <a:defRPr>
                <a:solidFill>
                  <a:srgbClr val="437C94"/>
                </a:solidFill>
              </a:defRPr>
            </a:lvl1pPr>
          </a:lstStyle>
          <a:p>
            <a:r>
              <a:rPr lang="en-US"/>
              <a:t>[Date]</a:t>
            </a:r>
            <a:endParaRPr lang="en-US" dirty="0"/>
          </a:p>
        </p:txBody>
      </p:sp>
      <p:sp>
        <p:nvSpPr>
          <p:cNvPr id="5" name="Footer Placeholder 4">
            <a:extLst>
              <a:ext uri="{FF2B5EF4-FFF2-40B4-BE49-F238E27FC236}">
                <a16:creationId xmlns:a16="http://schemas.microsoft.com/office/drawing/2014/main" id="{A47ABD9F-CF7B-4739-A09B-21C74EE3D7DA}"/>
              </a:ext>
            </a:extLst>
          </p:cNvPr>
          <p:cNvSpPr>
            <a:spLocks noGrp="1"/>
          </p:cNvSpPr>
          <p:nvPr>
            <p:ph type="ftr" sz="quarter" idx="13"/>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2C1326A2-CE99-456C-A450-2DC676458CDB}"/>
              </a:ext>
            </a:extLst>
          </p:cNvPr>
          <p:cNvSpPr>
            <a:spLocks noGrp="1"/>
          </p:cNvSpPr>
          <p:nvPr>
            <p:ph type="sldNum" sz="quarter" idx="14"/>
          </p:nvPr>
        </p:nvSpPr>
        <p:spPr/>
        <p:txBody>
          <a:bodyPr/>
          <a:lstStyle>
            <a:lvl1pPr>
              <a:defRPr>
                <a:solidFill>
                  <a:srgbClr val="437C94"/>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324049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ark - Metric">
    <p:bg>
      <p:bgPr>
        <a:solidFill>
          <a:srgbClr val="1A2F3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B54DF6-D8D9-3E4B-A5D4-8DB1B36A2111}"/>
              </a:ext>
            </a:extLst>
          </p:cNvPr>
          <p:cNvPicPr>
            <a:picLocks noChangeAspect="1"/>
          </p:cNvPicPr>
          <p:nvPr userDrawn="1"/>
        </p:nvPicPr>
        <p:blipFill rotWithShape="1">
          <a:blip r:embed="rId2">
            <a:biLevel thresh="75000"/>
            <a:alphaModFix amt="70000"/>
            <a:extLst>
              <a:ext uri="{28A0092B-C50C-407E-A947-70E740481C1C}">
                <a14:useLocalDpi xmlns:a14="http://schemas.microsoft.com/office/drawing/2010/main" val="0"/>
              </a:ext>
            </a:extLst>
          </a:blip>
          <a:srcRect l="49997"/>
          <a:stretch/>
        </p:blipFill>
        <p:spPr>
          <a:xfrm>
            <a:off x="6096000" y="0"/>
            <a:ext cx="6096348" cy="6858000"/>
          </a:xfrm>
          <a:prstGeom prst="rect">
            <a:avLst/>
          </a:prstGeom>
        </p:spPr>
      </p:pic>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23900" y="1600200"/>
            <a:ext cx="5085287" cy="2415700"/>
          </a:xfrm>
        </p:spPr>
        <p:txBody>
          <a:bodyPr anchor="b" anchorCtr="0"/>
          <a:lstStyle>
            <a:lvl1pPr>
              <a:defRPr sz="8000" b="1" spc="-150">
                <a:solidFill>
                  <a:srgbClr val="81B2C3"/>
                </a:solidFill>
              </a:defRPr>
            </a:lvl1pPr>
          </a:lstStyle>
          <a:p>
            <a:pPr lvl="0"/>
            <a:r>
              <a:rPr lang="en-US" dirty="0"/>
              <a:t>00%</a:t>
            </a:r>
          </a:p>
        </p:txBody>
      </p:sp>
      <p:sp>
        <p:nvSpPr>
          <p:cNvPr id="3" name="Date Placeholder 2">
            <a:extLst>
              <a:ext uri="{FF2B5EF4-FFF2-40B4-BE49-F238E27FC236}">
                <a16:creationId xmlns:a16="http://schemas.microsoft.com/office/drawing/2014/main" id="{A558375C-46BC-48EA-9DFC-3DF06967D7C3}"/>
              </a:ext>
            </a:extLst>
          </p:cNvPr>
          <p:cNvSpPr>
            <a:spLocks noGrp="1"/>
          </p:cNvSpPr>
          <p:nvPr>
            <p:ph type="dt" sz="half" idx="16"/>
          </p:nvPr>
        </p:nvSpPr>
        <p:spPr/>
        <p:txBody>
          <a:bodyPr/>
          <a:lstStyle>
            <a:lvl1pPr>
              <a:defRPr>
                <a:solidFill>
                  <a:srgbClr val="437C94"/>
                </a:solidFill>
              </a:defRPr>
            </a:lvl1pPr>
          </a:lstStyle>
          <a:p>
            <a:r>
              <a:rPr lang="en-US"/>
              <a:t>[Date]</a:t>
            </a:r>
            <a:endParaRPr lang="en-US" dirty="0"/>
          </a:p>
        </p:txBody>
      </p:sp>
      <p:sp>
        <p:nvSpPr>
          <p:cNvPr id="5" name="Footer Placeholder 4">
            <a:extLst>
              <a:ext uri="{FF2B5EF4-FFF2-40B4-BE49-F238E27FC236}">
                <a16:creationId xmlns:a16="http://schemas.microsoft.com/office/drawing/2014/main" id="{84B2DF6E-494A-4D98-888D-68B724E489C5}"/>
              </a:ext>
            </a:extLst>
          </p:cNvPr>
          <p:cNvSpPr>
            <a:spLocks noGrp="1"/>
          </p:cNvSpPr>
          <p:nvPr>
            <p:ph type="ftr" sz="quarter" idx="17"/>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9BDC2851-E9BE-4691-AE94-635936A66775}"/>
              </a:ext>
            </a:extLst>
          </p:cNvPr>
          <p:cNvSpPr>
            <a:spLocks noGrp="1"/>
          </p:cNvSpPr>
          <p:nvPr>
            <p:ph type="sldNum" sz="quarter" idx="18"/>
          </p:nvPr>
        </p:nvSpPr>
        <p:spPr/>
        <p:txBody>
          <a:bodyPr/>
          <a:lstStyle>
            <a:lvl1pPr>
              <a:defRPr>
                <a:solidFill>
                  <a:srgbClr val="437C94"/>
                </a:solidFill>
              </a:defRPr>
            </a:lvl1pPr>
          </a:lstStyle>
          <a:p>
            <a:fld id="{345D60D9-5372-5F40-9443-0F9AE5BDC3C8}" type="slidenum">
              <a:rPr lang="en-US" smtClean="0"/>
              <a:pPr/>
              <a:t>‹#›</a:t>
            </a:fld>
            <a:endParaRPr lang="en-US" dirty="0"/>
          </a:p>
        </p:txBody>
      </p:sp>
      <p:pic>
        <p:nvPicPr>
          <p:cNvPr id="10" name="Picture 9">
            <a:extLst>
              <a:ext uri="{FF2B5EF4-FFF2-40B4-BE49-F238E27FC236}">
                <a16:creationId xmlns:a16="http://schemas.microsoft.com/office/drawing/2014/main" id="{AE151DAE-F6F6-A24B-884F-B9FADEE6D5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4425" y="6534732"/>
            <a:ext cx="1640218" cy="113773"/>
          </a:xfrm>
          <a:prstGeom prst="rect">
            <a:avLst/>
          </a:prstGeom>
        </p:spPr>
      </p:pic>
    </p:spTree>
    <p:extLst>
      <p:ext uri="{BB962C8B-B14F-4D97-AF65-F5344CB8AC3E}">
        <p14:creationId xmlns:p14="http://schemas.microsoft.com/office/powerpoint/2010/main" val="1381992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 Title 2 Column">
    <p:bg>
      <p:bgRef idx="1001">
        <a:schemeClr val="bg1"/>
      </p:bgRef>
    </p:bg>
    <p:spTree>
      <p:nvGrpSpPr>
        <p:cNvPr id="1" name=""/>
        <p:cNvGrpSpPr/>
        <p:nvPr/>
      </p:nvGrpSpPr>
      <p:grpSpPr>
        <a:xfrm>
          <a:off x="0" y="0"/>
          <a:ext cx="0" cy="0"/>
          <a:chOff x="0" y="0"/>
          <a:chExt cx="0" cy="0"/>
        </a:xfrm>
      </p:grpSpPr>
      <p:pic>
        <p:nvPicPr>
          <p:cNvPr id="10" name="Cloud">
            <a:extLst>
              <a:ext uri="{FF2B5EF4-FFF2-40B4-BE49-F238E27FC236}">
                <a16:creationId xmlns:a16="http://schemas.microsoft.com/office/drawing/2014/main" id="{5B8024F8-E03D-9641-AA75-22D1B5C8482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defRPr/>
            </a:lvl1pPr>
          </a:lstStyle>
          <a:p>
            <a:r>
              <a:rPr lang="en-US" dirty="0"/>
              <a:t>Title</a:t>
            </a:r>
          </a:p>
        </p:txBody>
      </p:sp>
      <p:sp>
        <p:nvSpPr>
          <p:cNvPr id="3" name="Footer Placeholder 2">
            <a:extLst>
              <a:ext uri="{FF2B5EF4-FFF2-40B4-BE49-F238E27FC236}">
                <a16:creationId xmlns:a16="http://schemas.microsoft.com/office/drawing/2014/main" id="{66DC0504-19F8-4069-8B02-83766B3CAF7F}"/>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064D6D2F-6BC7-48B4-B7A5-AD19749245D6}"/>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53273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Dark - Data Texture 07 Blank">
    <p:bg>
      <p:bgPr>
        <a:solidFill>
          <a:srgbClr val="1A2F3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lvl1pPr>
              <a:defRPr>
                <a:solidFill>
                  <a:srgbClr val="437C94"/>
                </a:solidFill>
              </a:defRPr>
            </a:lvl1pPr>
          </a:lstStyle>
          <a:p>
            <a:r>
              <a:rPr lang="en-US"/>
              <a:t>[Date]</a:t>
            </a:r>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lvl1pPr>
              <a:defRPr>
                <a:solidFill>
                  <a:srgbClr val="437C94"/>
                </a:solidFill>
              </a:defRPr>
            </a:lvl1pPr>
          </a:lstStyle>
          <a:p>
            <a:fld id="{345D60D9-5372-5F40-9443-0F9AE5BDC3C8}" type="slidenum">
              <a:rPr lang="en-US" smtClean="0"/>
              <a:pPr/>
              <a:t>‹#›</a:t>
            </a:fld>
            <a:endParaRPr lang="en-US" dirty="0"/>
          </a:p>
        </p:txBody>
      </p:sp>
      <p:pic>
        <p:nvPicPr>
          <p:cNvPr id="8" name="Picture 7">
            <a:extLst>
              <a:ext uri="{FF2B5EF4-FFF2-40B4-BE49-F238E27FC236}">
                <a16:creationId xmlns:a16="http://schemas.microsoft.com/office/drawing/2014/main" id="{AD795DCA-F194-934A-8E33-9C14F8275F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44425" y="6534732"/>
            <a:ext cx="1640218" cy="113773"/>
          </a:xfrm>
          <a:prstGeom prst="rect">
            <a:avLst/>
          </a:prstGeom>
        </p:spPr>
      </p:pic>
    </p:spTree>
    <p:extLst>
      <p:ext uri="{BB962C8B-B14F-4D97-AF65-F5344CB8AC3E}">
        <p14:creationId xmlns:p14="http://schemas.microsoft.com/office/powerpoint/2010/main" val="35981583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ark - Data Texture 16 Blank">
    <p:bg>
      <p:bgPr>
        <a:solidFill>
          <a:srgbClr val="1A2F3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2DA42D-97BE-E241-B480-193E7F251213}"/>
              </a:ext>
            </a:extLst>
          </p:cNvPr>
          <p:cNvPicPr>
            <a:picLocks noChangeAspect="1"/>
          </p:cNvPicPr>
          <p:nvPr userDrawn="1"/>
        </p:nvPicPr>
        <p:blipFill>
          <a:blip r:embed="rId2">
            <a:biLevel thresh="75000"/>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lvl1pPr>
              <a:defRPr>
                <a:solidFill>
                  <a:srgbClr val="437C94"/>
                </a:solidFill>
              </a:defRPr>
            </a:lvl1pPr>
          </a:lstStyle>
          <a:p>
            <a:r>
              <a:rPr lang="en-US"/>
              <a:t>[Date]</a:t>
            </a:r>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lvl1pPr>
              <a:defRPr>
                <a:solidFill>
                  <a:srgbClr val="437C94"/>
                </a:solidFill>
              </a:defRPr>
            </a:lvl1pPr>
          </a:lstStyle>
          <a:p>
            <a:fld id="{345D60D9-5372-5F40-9443-0F9AE5BDC3C8}" type="slidenum">
              <a:rPr lang="en-US" smtClean="0"/>
              <a:pPr/>
              <a:t>‹#›</a:t>
            </a:fld>
            <a:endParaRPr lang="en-US" dirty="0"/>
          </a:p>
        </p:txBody>
      </p:sp>
      <p:pic>
        <p:nvPicPr>
          <p:cNvPr id="7" name="Picture 6">
            <a:extLst>
              <a:ext uri="{FF2B5EF4-FFF2-40B4-BE49-F238E27FC236}">
                <a16:creationId xmlns:a16="http://schemas.microsoft.com/office/drawing/2014/main" id="{F5B8880B-3911-B64A-9FD3-AE8BBA326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4425" y="6534732"/>
            <a:ext cx="1640218" cy="113773"/>
          </a:xfrm>
          <a:prstGeom prst="rect">
            <a:avLst/>
          </a:prstGeom>
        </p:spPr>
      </p:pic>
    </p:spTree>
    <p:extLst>
      <p:ext uri="{BB962C8B-B14F-4D97-AF65-F5344CB8AC3E}">
        <p14:creationId xmlns:p14="http://schemas.microsoft.com/office/powerpoint/2010/main" val="339731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ark - Data Texture 19 Blank">
    <p:bg>
      <p:bgPr>
        <a:solidFill>
          <a:srgbClr val="1A2F3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5B665-2B39-6645-BF1F-C5F9BD830A63}"/>
              </a:ext>
            </a:extLst>
          </p:cNvPr>
          <p:cNvPicPr>
            <a:picLocks noChangeAspect="1"/>
          </p:cNvPicPr>
          <p:nvPr userDrawn="1"/>
        </p:nvPicPr>
        <p:blipFill>
          <a:blip r:embed="rId2">
            <a:biLevel thresh="75000"/>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8A7CFD62-A920-45CB-9691-083BA5642432}"/>
              </a:ext>
            </a:extLst>
          </p:cNvPr>
          <p:cNvSpPr>
            <a:spLocks noGrp="1"/>
          </p:cNvSpPr>
          <p:nvPr>
            <p:ph type="dt" sz="half" idx="10"/>
          </p:nvPr>
        </p:nvSpPr>
        <p:spPr/>
        <p:txBody>
          <a:bodyPr/>
          <a:lstStyle>
            <a:lvl1pPr>
              <a:defRPr>
                <a:solidFill>
                  <a:srgbClr val="437C94"/>
                </a:solidFill>
              </a:defRPr>
            </a:lvl1pPr>
          </a:lstStyle>
          <a:p>
            <a:r>
              <a:rPr lang="en-US"/>
              <a:t>[Date]</a:t>
            </a:r>
            <a:endParaRPr lang="en-US" dirty="0"/>
          </a:p>
        </p:txBody>
      </p:sp>
      <p:sp>
        <p:nvSpPr>
          <p:cNvPr id="5" name="Footer Placeholder 4">
            <a:extLst>
              <a:ext uri="{FF2B5EF4-FFF2-40B4-BE49-F238E27FC236}">
                <a16:creationId xmlns:a16="http://schemas.microsoft.com/office/drawing/2014/main" id="{8C4B8371-BFE0-4C4C-9EC8-651A59790856}"/>
              </a:ext>
            </a:extLst>
          </p:cNvPr>
          <p:cNvSpPr>
            <a:spLocks noGrp="1"/>
          </p:cNvSpPr>
          <p:nvPr>
            <p:ph type="ftr" sz="quarter" idx="11"/>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BBC47787-CD64-4386-A100-73FB94F88CFA}"/>
              </a:ext>
            </a:extLst>
          </p:cNvPr>
          <p:cNvSpPr>
            <a:spLocks noGrp="1"/>
          </p:cNvSpPr>
          <p:nvPr>
            <p:ph type="sldNum" sz="quarter" idx="12"/>
          </p:nvPr>
        </p:nvSpPr>
        <p:spPr/>
        <p:txBody>
          <a:bodyPr/>
          <a:lstStyle>
            <a:lvl1pPr>
              <a:defRPr>
                <a:solidFill>
                  <a:srgbClr val="437C94"/>
                </a:solidFill>
              </a:defRPr>
            </a:lvl1pPr>
          </a:lstStyle>
          <a:p>
            <a:fld id="{345D60D9-5372-5F40-9443-0F9AE5BDC3C8}" type="slidenum">
              <a:rPr lang="en-US" smtClean="0"/>
              <a:pPr/>
              <a:t>‹#›</a:t>
            </a:fld>
            <a:endParaRPr lang="en-US" dirty="0"/>
          </a:p>
        </p:txBody>
      </p:sp>
      <p:pic>
        <p:nvPicPr>
          <p:cNvPr id="7" name="Picture 6">
            <a:extLst>
              <a:ext uri="{FF2B5EF4-FFF2-40B4-BE49-F238E27FC236}">
                <a16:creationId xmlns:a16="http://schemas.microsoft.com/office/drawing/2014/main" id="{3621EDC6-DEB2-9B49-8135-3BEE20DF81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4425" y="6534732"/>
            <a:ext cx="1640218" cy="113773"/>
          </a:xfrm>
          <a:prstGeom prst="rect">
            <a:avLst/>
          </a:prstGeom>
        </p:spPr>
      </p:pic>
    </p:spTree>
    <p:extLst>
      <p:ext uri="{BB962C8B-B14F-4D97-AF65-F5344CB8AC3E}">
        <p14:creationId xmlns:p14="http://schemas.microsoft.com/office/powerpoint/2010/main" val="1664476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 - Safe Harbor">
    <p:bg>
      <p:bgPr>
        <a:solidFill>
          <a:srgbClr val="1A2F3F"/>
        </a:solidFill>
        <a:effectLst/>
      </p:bgPr>
    </p:bg>
    <p:spTree>
      <p:nvGrpSpPr>
        <p:cNvPr id="1" name=""/>
        <p:cNvGrpSpPr/>
        <p:nvPr/>
      </p:nvGrpSpPr>
      <p:grpSpPr>
        <a:xfrm>
          <a:off x="0" y="0"/>
          <a:ext cx="0" cy="0"/>
          <a:chOff x="0" y="0"/>
          <a:chExt cx="0" cy="0"/>
        </a:xfrm>
      </p:grpSpPr>
      <p:pic>
        <p:nvPicPr>
          <p:cNvPr id="11" name="Cloud">
            <a:extLst>
              <a:ext uri="{FF2B5EF4-FFF2-40B4-BE49-F238E27FC236}">
                <a16:creationId xmlns:a16="http://schemas.microsoft.com/office/drawing/2014/main" id="{3BD55515-3A50-4D53-9758-E4F305E6BEB3}"/>
              </a:ext>
              <a:ext uri="{C183D7F6-B498-43B3-948B-1728B52AA6E4}">
                <adec:decorative xmlns:adec="http://schemas.microsoft.com/office/drawing/2017/decorative" val="1"/>
              </a:ext>
            </a:extLst>
          </p:cNvPr>
          <p:cNvPicPr>
            <a:picLocks noChangeAspect="1"/>
          </p:cNvPicPr>
          <p:nvPr userDrawn="1"/>
        </p:nvPicPr>
        <p:blipFill>
          <a:blip r:embed="rId2">
            <a:biLevel thresh="25000"/>
            <a:alphaModFix amt="15000"/>
            <a:extLst>
              <a:ext uri="{28A0092B-C50C-407E-A947-70E740481C1C}">
                <a14:useLocalDpi xmlns:a14="http://schemas.microsoft.com/office/drawing/2010/main" val="0"/>
              </a:ext>
            </a:extLst>
          </a:blip>
          <a:srcRect/>
          <a:stretch/>
        </p:blipFill>
        <p:spPr bwMode="invGray">
          <a:xfrm>
            <a:off x="6204017" y="3432466"/>
            <a:ext cx="5987981" cy="2780570"/>
          </a:xfrm>
          <a:prstGeom prst="rect">
            <a:avLst/>
          </a:prstGeom>
        </p:spPr>
      </p:pic>
      <p:sp>
        <p:nvSpPr>
          <p:cNvPr id="9" name="Title">
            <a:extLst>
              <a:ext uri="{FF2B5EF4-FFF2-40B4-BE49-F238E27FC236}">
                <a16:creationId xmlns:a16="http://schemas.microsoft.com/office/drawing/2014/main" id="{6F52D25E-1040-40B8-8DE7-5AFF601E5501}"/>
              </a:ext>
            </a:extLst>
          </p:cNvPr>
          <p:cNvSpPr txBox="1"/>
          <p:nvPr userDrawn="1"/>
        </p:nvSpPr>
        <p:spPr>
          <a:xfrm>
            <a:off x="766762" y="184150"/>
            <a:ext cx="10671048" cy="822960"/>
          </a:xfrm>
          <a:prstGeom prst="rect">
            <a:avLst/>
          </a:prstGeom>
        </p:spPr>
        <p:txBody>
          <a:bodyPr vert="horz" lIns="0" tIns="0" rIns="0" bIns="0" rtlCol="0" anchor="b">
            <a:noAutofit/>
          </a:bodyPr>
          <a:lstStyle>
            <a:lvl1pPr lvl="0" indent="0">
              <a:lnSpc>
                <a:spcPct val="95000"/>
              </a:lnSpc>
              <a:spcBef>
                <a:spcPts val="1000"/>
              </a:spcBef>
              <a:buFont typeface="Arial" panose="020B0604020202020204" pitchFamily="34" charset="0"/>
              <a:buNone/>
              <a:defRPr sz="2400" b="1" i="0" baseline="0">
                <a:solidFill>
                  <a:schemeClr val="bg1"/>
                </a:solidFill>
                <a:latin typeface="Oracle Sans" panose="020B0503020204020204" pitchFamily="34" charset="0"/>
                <a:cs typeface="Oracle Sans" panose="020B0503020204020204" pitchFamily="34" charset="0"/>
              </a:defRPr>
            </a:lvl1pPr>
          </a:lstStyle>
          <a:p>
            <a:pPr lvl="0"/>
            <a:r>
              <a:rPr lang="en-US" dirty="0">
                <a:solidFill>
                  <a:schemeClr val="tx1"/>
                </a:solidFill>
                <a:latin typeface="+mn-lt"/>
                <a:cs typeface="Oracle Sans Tab" panose="020B0503020204020204" pitchFamily="34" charset="0"/>
              </a:rPr>
              <a:t>Safe harbor statement</a:t>
            </a:r>
          </a:p>
        </p:txBody>
      </p:sp>
      <p:sp>
        <p:nvSpPr>
          <p:cNvPr id="2" name="Date Placeholder 1">
            <a:extLst>
              <a:ext uri="{FF2B5EF4-FFF2-40B4-BE49-F238E27FC236}">
                <a16:creationId xmlns:a16="http://schemas.microsoft.com/office/drawing/2014/main" id="{34E5158B-9671-4B44-944A-98679C6CF86D}"/>
              </a:ext>
            </a:extLst>
          </p:cNvPr>
          <p:cNvSpPr>
            <a:spLocks noGrp="1"/>
          </p:cNvSpPr>
          <p:nvPr>
            <p:ph type="dt" sz="half" idx="10"/>
          </p:nvPr>
        </p:nvSpPr>
        <p:spPr/>
        <p:txBody>
          <a:bodyPr/>
          <a:lstStyle>
            <a:lvl1pPr>
              <a:defRPr>
                <a:solidFill>
                  <a:srgbClr val="437C94"/>
                </a:solidFill>
              </a:defRPr>
            </a:lvl1pPr>
          </a:lstStyle>
          <a:p>
            <a:r>
              <a:rPr lang="en-US"/>
              <a:t>[Date]</a:t>
            </a:r>
            <a:endParaRPr lang="en-US" dirty="0"/>
          </a:p>
        </p:txBody>
      </p:sp>
      <p:sp>
        <p:nvSpPr>
          <p:cNvPr id="3" name="Footer Placeholder 2">
            <a:extLst>
              <a:ext uri="{FF2B5EF4-FFF2-40B4-BE49-F238E27FC236}">
                <a16:creationId xmlns:a16="http://schemas.microsoft.com/office/drawing/2014/main" id="{10E87A33-7FAE-4B90-BB38-5DBBD051B0DD}"/>
              </a:ext>
            </a:extLst>
          </p:cNvPr>
          <p:cNvSpPr>
            <a:spLocks noGrp="1"/>
          </p:cNvSpPr>
          <p:nvPr>
            <p:ph type="ftr" sz="quarter" idx="11"/>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4" name="Slide Number Placeholder 3">
            <a:extLst>
              <a:ext uri="{FF2B5EF4-FFF2-40B4-BE49-F238E27FC236}">
                <a16:creationId xmlns:a16="http://schemas.microsoft.com/office/drawing/2014/main" id="{F5441799-4659-4B49-A776-C19D91554F92}"/>
              </a:ext>
            </a:extLst>
          </p:cNvPr>
          <p:cNvSpPr>
            <a:spLocks noGrp="1"/>
          </p:cNvSpPr>
          <p:nvPr>
            <p:ph type="sldNum" sz="quarter" idx="12"/>
          </p:nvPr>
        </p:nvSpPr>
        <p:spPr/>
        <p:txBody>
          <a:bodyPr/>
          <a:lstStyle>
            <a:lvl1pPr>
              <a:defRPr>
                <a:solidFill>
                  <a:srgbClr val="437C94"/>
                </a:solidFill>
              </a:defRPr>
            </a:lvl1pPr>
          </a:lstStyle>
          <a:p>
            <a:fld id="{345D60D9-5372-5F40-9443-0F9AE5BDC3C8}" type="slidenum">
              <a:rPr lang="en-US" smtClean="0"/>
              <a:pPr/>
              <a:t>‹#›</a:t>
            </a:fld>
            <a:endParaRPr lang="en-US" dirty="0"/>
          </a:p>
        </p:txBody>
      </p:sp>
      <p:sp>
        <p:nvSpPr>
          <p:cNvPr id="8" name="Text Field">
            <a:extLst>
              <a:ext uri="{FF2B5EF4-FFF2-40B4-BE49-F238E27FC236}">
                <a16:creationId xmlns:a16="http://schemas.microsoft.com/office/drawing/2014/main" id="{CD41643C-378D-6F4E-A789-77549A3D0468}"/>
              </a:ext>
            </a:extLst>
          </p:cNvPr>
          <p:cNvSpPr txBox="1"/>
          <p:nvPr userDrawn="1"/>
        </p:nvSpPr>
        <p:spPr>
          <a:xfrm>
            <a:off x="766762" y="1608421"/>
            <a:ext cx="7987939" cy="2492990"/>
          </a:xfrm>
          <a:prstGeom prst="rect">
            <a:avLst/>
          </a:prstGeom>
          <a:noFill/>
        </p:spPr>
        <p:txBody>
          <a:bodyPr wrap="square" lIns="0" tIns="0" rIns="0" bIns="0" rtlCol="0">
            <a:spAutoFit/>
          </a:bodyPr>
          <a:lstStyle/>
          <a:p>
            <a:r>
              <a:rPr lang="en-US" sz="1800" b="0" i="0" u="none" strike="noStrike" kern="1200" dirty="0">
                <a:solidFill>
                  <a:schemeClr val="tx1"/>
                </a:solidFill>
                <a:effectLst/>
                <a:latin typeface="+mn-lt"/>
                <a:ea typeface="+mn-ea"/>
                <a:cs typeface="+mn-cs"/>
              </a:rPr>
              <a:t>As of August 2020, for most presentations, a safe harbor statement is no longer required, and you will not need to use this slide.  </a:t>
            </a:r>
            <a:br>
              <a:rPr lang="en-US" sz="1800" b="0" i="0" u="none" strike="noStrike" kern="1200" dirty="0">
                <a:solidFill>
                  <a:schemeClr val="tx1"/>
                </a:solidFill>
                <a:effectLst/>
                <a:latin typeface="+mn-lt"/>
                <a:ea typeface="+mn-ea"/>
                <a:cs typeface="+mn-cs"/>
              </a:rPr>
            </a:br>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The forward looking statement safe harbor slide is required ONLY for external presentations that pertain to: product launches, executive presentations and keynotes at major events, and any event attended by financial analysts.</a:t>
            </a:r>
          </a:p>
          <a:p>
            <a:endParaRPr lang="en-US" sz="1800" b="0" i="0" u="none" strike="noStrike" kern="1200" dirty="0">
              <a:solidFill>
                <a:schemeClr val="tx1"/>
              </a:solidFill>
              <a:effectLst/>
              <a:latin typeface="+mn-lt"/>
              <a:ea typeface="+mn-ea"/>
              <a:cs typeface="+mn-cs"/>
            </a:endParaRPr>
          </a:p>
          <a:p>
            <a:r>
              <a:rPr lang="en-US" dirty="0"/>
              <a:t>The notice is available at the </a:t>
            </a:r>
            <a:r>
              <a:rPr lang="en-US" u="sng" dirty="0">
                <a:solidFill>
                  <a:srgbClr val="F0CC71"/>
                </a:solidFill>
                <a:hlinkClick r:id="rId3">
                  <a:extLst>
                    <a:ext uri="{A12FA001-AC4F-418D-AE19-62706E023703}">
                      <ahyp:hlinkClr xmlns:ahyp="http://schemas.microsoft.com/office/drawing/2018/hyperlinkcolor" val="tx"/>
                    </a:ext>
                  </a:extLst>
                </a:hlinkClick>
              </a:rPr>
              <a:t>Safe Harbor Confluence Page</a:t>
            </a:r>
            <a:endParaRPr lang="en-US" dirty="0">
              <a:solidFill>
                <a:srgbClr val="F0CC71"/>
              </a:solidFill>
            </a:endParaRPr>
          </a:p>
          <a:p>
            <a:r>
              <a:rPr lang="en-US" dirty="0"/>
              <a:t>Contact for Forward Looking Statement: </a:t>
            </a:r>
            <a:r>
              <a:rPr lang="en-US" u="sng" dirty="0">
                <a:solidFill>
                  <a:srgbClr val="F0CC71"/>
                </a:solidFill>
                <a:hlinkClick r:id="rId4">
                  <a:extLst>
                    <a:ext uri="{A12FA001-AC4F-418D-AE19-62706E023703}">
                      <ahyp:hlinkClr xmlns:ahyp="http://schemas.microsoft.com/office/drawing/2018/hyperlinkcolor" val="tx"/>
                    </a:ext>
                  </a:extLst>
                </a:hlinkClick>
              </a:rPr>
              <a:t>quietperiod_ww_grp@oracle.com</a:t>
            </a:r>
            <a:endParaRPr lang="en-US" dirty="0">
              <a:solidFill>
                <a:srgbClr val="F0CC71"/>
              </a:solidFill>
            </a:endParaRPr>
          </a:p>
        </p:txBody>
      </p:sp>
    </p:spTree>
    <p:extLst>
      <p:ext uri="{BB962C8B-B14F-4D97-AF65-F5344CB8AC3E}">
        <p14:creationId xmlns:p14="http://schemas.microsoft.com/office/powerpoint/2010/main" val="6231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ark - Remote Speaker">
    <p:bg>
      <p:bgPr>
        <a:solidFill>
          <a:srgbClr val="1A2F3F"/>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Lst>
          </p:cNvPr>
          <p:cNvPicPr>
            <a:picLocks noChangeAspect="1"/>
          </p:cNvPicPr>
          <p:nvPr userDrawn="1"/>
        </p:nvPicPr>
        <p:blipFill rotWithShape="1">
          <a:blip r:embed="rId2">
            <a:biLevel thresh="75000"/>
            <a:alphaModFix amt="70000"/>
            <a:extLst>
              <a:ext uri="{28A0092B-C50C-407E-A947-70E740481C1C}">
                <a14:useLocalDpi xmlns:a14="http://schemas.microsoft.com/office/drawing/2010/main" val="0"/>
              </a:ext>
            </a:extLst>
          </a:blip>
          <a:srcRect l="40000"/>
          <a:stretch/>
        </p:blipFill>
        <p:spPr>
          <a:xfrm>
            <a:off x="4876798" y="0"/>
            <a:ext cx="7315201" cy="6858000"/>
          </a:xfrm>
          <a:prstGeom prst="rect">
            <a:avLst/>
          </a:prstGeom>
        </p:spPr>
      </p:pic>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p:spPr>
        <p:txBody>
          <a:bodyPr anchor="ctr" anchorCtr="1">
            <a:normAutofit/>
          </a:bodyPr>
          <a:lstStyle>
            <a:lvl1pPr>
              <a:defRPr/>
            </a:lvl1pPr>
          </a:lstStyle>
          <a:p>
            <a:r>
              <a:rPr lang="en-US" dirty="0"/>
              <a:t>Click to add image</a:t>
            </a:r>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a:xfrm>
            <a:off x="6873138" y="6425604"/>
            <a:ext cx="2743200" cy="363500"/>
          </a:xfrm>
        </p:spPr>
        <p:txBody>
          <a:bodyPr/>
          <a:lstStyle>
            <a:lvl1pPr>
              <a:defRPr>
                <a:solidFill>
                  <a:srgbClr val="437C94"/>
                </a:solidFill>
              </a:defRPr>
            </a:lvl1pPr>
          </a:lstStyle>
          <a:p>
            <a:r>
              <a:rPr lang="en-US"/>
              <a:t>[Date]</a:t>
            </a:r>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a:xfrm>
            <a:off x="1127759" y="6423978"/>
            <a:ext cx="5745379" cy="365125"/>
          </a:xfrm>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a:xfrm>
            <a:off x="762000" y="6423660"/>
            <a:ext cx="365760" cy="365760"/>
          </a:xfrm>
        </p:spPr>
        <p:txBody>
          <a:bodyPr/>
          <a:lstStyle>
            <a:lvl1pPr>
              <a:defRPr>
                <a:solidFill>
                  <a:srgbClr val="437C94"/>
                </a:solidFill>
              </a:defRPr>
            </a:lvl1pPr>
          </a:lstStyle>
          <a:p>
            <a:fld id="{345D60D9-5372-5F40-9443-0F9AE5BDC3C8}" type="slidenum">
              <a:rPr lang="en-US" smtClean="0"/>
              <a:pPr/>
              <a:t>‹#›</a:t>
            </a:fld>
            <a:endParaRPr lang="en-US" dirty="0"/>
          </a:p>
        </p:txBody>
      </p:sp>
      <p:pic>
        <p:nvPicPr>
          <p:cNvPr id="11" name="Picture 10">
            <a:extLst>
              <a:ext uri="{FF2B5EF4-FFF2-40B4-BE49-F238E27FC236}">
                <a16:creationId xmlns:a16="http://schemas.microsoft.com/office/drawing/2014/main" id="{CEF57413-FF9F-0243-BAD4-6C4C73DC07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4425" y="6534732"/>
            <a:ext cx="1640218" cy="113773"/>
          </a:xfrm>
          <a:prstGeom prst="rect">
            <a:avLst/>
          </a:prstGeom>
        </p:spPr>
      </p:pic>
    </p:spTree>
    <p:extLst>
      <p:ext uri="{BB962C8B-B14F-4D97-AF65-F5344CB8AC3E}">
        <p14:creationId xmlns:p14="http://schemas.microsoft.com/office/powerpoint/2010/main" val="2509859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ark - Quote with Data Texture Background">
    <p:bg>
      <p:bgPr>
        <a:solidFill>
          <a:srgbClr val="1A2F3F"/>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C078E6-6FEF-BD42-9E02-700FE5FF9E9B}"/>
              </a:ext>
            </a:extLst>
          </p:cNvPr>
          <p:cNvPicPr>
            <a:picLocks noChangeAspect="1"/>
          </p:cNvPicPr>
          <p:nvPr userDrawn="1"/>
        </p:nvPicPr>
        <p:blipFill>
          <a:blip r:embed="rId2">
            <a:biLevel thresh="75000"/>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Quote">
            <a:extLst>
              <a:ext uri="{FF2B5EF4-FFF2-40B4-BE49-F238E27FC236}">
                <a16:creationId xmlns:a16="http://schemas.microsoft.com/office/drawing/2014/main" id="{70860AE5-51F4-4600-B7C5-0FFE1F5EE8BF}"/>
              </a:ext>
            </a:extLst>
          </p:cNvPr>
          <p:cNvSpPr>
            <a:spLocks noGrp="1"/>
          </p:cNvSpPr>
          <p:nvPr>
            <p:ph type="title" hasCustomPrompt="1"/>
          </p:nvPr>
        </p:nvSpPr>
        <p:spPr>
          <a:xfrm>
            <a:off x="768875" y="1828800"/>
            <a:ext cx="8022040" cy="1963350"/>
          </a:xfrm>
          <a:noFill/>
        </p:spPr>
        <p:txBody>
          <a:bodyPr vert="horz" wrap="square" lIns="0" tIns="0" rIns="0" bIns="0" rtlCol="0" anchor="b" anchorCtr="0">
            <a:noAutofit/>
          </a:bodyPr>
          <a:lstStyle>
            <a:lvl1pPr>
              <a:defRPr lang="en-US" sz="3200" b="0">
                <a:latin typeface="+mj-lt"/>
                <a:cs typeface="Oracle Sans Tab" panose="020B0503020204020204" pitchFamily="34" charset="0"/>
              </a:defRPr>
            </a:lvl1pPr>
          </a:lstStyle>
          <a:p>
            <a:pPr lvl="0"/>
            <a:r>
              <a:rPr lang="en-US" dirty="0"/>
              <a:t>“Click to type customer or partner quote surrounded by quotation marks.” Remove/replace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sz="1600"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59736"/>
            <a:ext cx="5333999" cy="895181"/>
          </a:xfrm>
          <a:prstGeom prst="rect">
            <a:avLst/>
          </a:prstGeom>
        </p:spPr>
        <p:txBody>
          <a:bodyPr>
            <a:noAutofit/>
          </a:bodyPr>
          <a:lstStyle>
            <a:lvl1pPr>
              <a:defRPr sz="1600"/>
            </a:lvl1pPr>
          </a:lstStyle>
          <a:p>
            <a:pPr lvl="0"/>
            <a:r>
              <a:rPr lang="en-US" dirty="0"/>
              <a:t>Additional information if needed</a:t>
            </a:r>
          </a:p>
        </p:txBody>
      </p:sp>
      <p:sp>
        <p:nvSpPr>
          <p:cNvPr id="10" name="Picture Placeholder 6">
            <a:extLst>
              <a:ext uri="{FF2B5EF4-FFF2-40B4-BE49-F238E27FC236}">
                <a16:creationId xmlns:a16="http://schemas.microsoft.com/office/drawing/2014/main" id="{CF70D2C9-2534-48AA-9A8A-D82D5A31B2F9}"/>
              </a:ext>
            </a:extLst>
          </p:cNvPr>
          <p:cNvSpPr>
            <a:spLocks noGrp="1"/>
          </p:cNvSpPr>
          <p:nvPr>
            <p:ph type="pic" sz="quarter" idx="41" hasCustomPrompt="1"/>
          </p:nvPr>
        </p:nvSpPr>
        <p:spPr>
          <a:xfrm>
            <a:off x="771067" y="1013988"/>
            <a:ext cx="2944208" cy="814812"/>
          </a:xfrm>
        </p:spPr>
        <p:txBody>
          <a:bodyPr/>
          <a:lstStyle>
            <a:lvl1pPr>
              <a:defRPr/>
            </a:lvl1pPr>
          </a:lstStyle>
          <a:p>
            <a:r>
              <a:rPr lang="en-US" dirty="0"/>
              <a:t>Click to add logo</a:t>
            </a:r>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lvl1pPr>
              <a:defRPr>
                <a:solidFill>
                  <a:srgbClr val="437C94"/>
                </a:solidFill>
              </a:defRPr>
            </a:lvl1pPr>
          </a:lstStyle>
          <a:p>
            <a:r>
              <a:rPr lang="en-US"/>
              <a:t>[Date]</a:t>
            </a:r>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lvl1pPr>
              <a:defRPr>
                <a:solidFill>
                  <a:srgbClr val="437C94"/>
                </a:solidFill>
              </a:defRPr>
            </a:lvl1pPr>
          </a:lstStyle>
          <a:p>
            <a:fld id="{345D60D9-5372-5F40-9443-0F9AE5BDC3C8}" type="slidenum">
              <a:rPr lang="en-US" smtClean="0"/>
              <a:pPr/>
              <a:t>‹#›</a:t>
            </a:fld>
            <a:endParaRPr lang="en-US" dirty="0"/>
          </a:p>
        </p:txBody>
      </p:sp>
      <p:pic>
        <p:nvPicPr>
          <p:cNvPr id="11" name="Picture 10">
            <a:extLst>
              <a:ext uri="{FF2B5EF4-FFF2-40B4-BE49-F238E27FC236}">
                <a16:creationId xmlns:a16="http://schemas.microsoft.com/office/drawing/2014/main" id="{3B435BC0-8317-3E4A-8974-F088C02ADA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4425" y="6534732"/>
            <a:ext cx="1640218" cy="113773"/>
          </a:xfrm>
          <a:prstGeom prst="rect">
            <a:avLst/>
          </a:prstGeom>
        </p:spPr>
      </p:pic>
    </p:spTree>
    <p:extLst>
      <p:ext uri="{BB962C8B-B14F-4D97-AF65-F5344CB8AC3E}">
        <p14:creationId xmlns:p14="http://schemas.microsoft.com/office/powerpoint/2010/main" val="1428216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ark - Quote with Picture">
    <p:bg>
      <p:bgPr>
        <a:solidFill>
          <a:srgbClr val="1A2F3F"/>
        </a:solidFill>
        <a:effectLst/>
      </p:bgPr>
    </p:bg>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E7972264-22BA-4EDF-A0AC-13C683A7DA78}"/>
              </a:ext>
            </a:extLst>
          </p:cNvPr>
          <p:cNvSpPr>
            <a:spLocks noGrp="1"/>
          </p:cNvSpPr>
          <p:nvPr>
            <p:ph type="title" hasCustomPrompt="1"/>
          </p:nvPr>
        </p:nvSpPr>
        <p:spPr>
          <a:xfrm>
            <a:off x="5378728" y="2435027"/>
            <a:ext cx="6051272" cy="1846659"/>
          </a:xfrm>
          <a:noFill/>
        </p:spPr>
        <p:txBody>
          <a:bodyPr vert="horz" wrap="square" lIns="0" tIns="0" rIns="0" bIns="0" rtlCol="0" anchor="b" anchorCtr="0">
            <a:spAutoFit/>
          </a:bodyPr>
          <a:lstStyle>
            <a:lvl1pPr>
              <a:lnSpc>
                <a:spcPct val="100000"/>
              </a:lnSpc>
              <a:defRPr lang="en-US" sz="3000" b="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5"/>
            <a:ext cx="6051272"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8"/>
            <a:ext cx="6051272" cy="786385"/>
          </a:xfrm>
          <a:prstGeom prst="rect">
            <a:avLst/>
          </a:prstGeom>
        </p:spPr>
        <p:txBody>
          <a:bodyPr>
            <a:noAutofit/>
          </a:bodyPr>
          <a:lstStyle>
            <a:lvl1pPr>
              <a:defRPr/>
            </a:lvl1pPr>
          </a:lstStyle>
          <a:p>
            <a:pPr lvl="0"/>
            <a:r>
              <a:rPr lang="en-US" dirty="0"/>
              <a:t>Additional information if needed</a:t>
            </a:r>
          </a:p>
        </p:txBody>
      </p:sp>
      <p:sp>
        <p:nvSpPr>
          <p:cNvPr id="12" name="Picture Placeholder 6">
            <a:extLst>
              <a:ext uri="{FF2B5EF4-FFF2-40B4-BE49-F238E27FC236}">
                <a16:creationId xmlns:a16="http://schemas.microsoft.com/office/drawing/2014/main" id="{B09CBC8C-115F-4556-A4E2-129D0E230A87}"/>
              </a:ext>
            </a:extLst>
          </p:cNvPr>
          <p:cNvSpPr>
            <a:spLocks noGrp="1" noChangeAspect="1"/>
          </p:cNvSpPr>
          <p:nvPr>
            <p:ph type="pic" sz="quarter" idx="41" hasCustomPrompt="1"/>
          </p:nvPr>
        </p:nvSpPr>
        <p:spPr>
          <a:xfrm>
            <a:off x="5434085" y="1206535"/>
            <a:ext cx="2944208" cy="841248"/>
          </a:xfrm>
        </p:spPr>
        <p:txBody>
          <a:bodyPr anchor="ctr" anchorCtr="1"/>
          <a:lstStyle>
            <a:lvl1pPr>
              <a:defRPr/>
            </a:lvl1pPr>
          </a:lstStyle>
          <a:p>
            <a:r>
              <a:rPr lang="en-US" dirty="0"/>
              <a:t>Click to add logo</a:t>
            </a:r>
          </a:p>
        </p:txBody>
      </p:sp>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image</a:t>
            </a:r>
          </a:p>
        </p:txBody>
      </p:sp>
      <p:sp>
        <p:nvSpPr>
          <p:cNvPr id="4" name="Date Placeholder 3">
            <a:extLst>
              <a:ext uri="{FF2B5EF4-FFF2-40B4-BE49-F238E27FC236}">
                <a16:creationId xmlns:a16="http://schemas.microsoft.com/office/drawing/2014/main" id="{D906CAD6-29C8-4422-A48D-D8830936B44F}"/>
              </a:ext>
            </a:extLst>
          </p:cNvPr>
          <p:cNvSpPr>
            <a:spLocks noGrp="1"/>
          </p:cNvSpPr>
          <p:nvPr>
            <p:ph type="dt" sz="half" idx="43"/>
          </p:nvPr>
        </p:nvSpPr>
        <p:spPr/>
        <p:txBody>
          <a:bodyPr/>
          <a:lstStyle>
            <a:lvl1pPr>
              <a:defRPr>
                <a:solidFill>
                  <a:srgbClr val="437C94"/>
                </a:solidFill>
              </a:defRPr>
            </a:lvl1pPr>
          </a:lstStyle>
          <a:p>
            <a:r>
              <a:rPr lang="en-US"/>
              <a:t>[Date]</a:t>
            </a:r>
            <a:endParaRPr lang="en-US" dirty="0"/>
          </a:p>
        </p:txBody>
      </p:sp>
      <p:sp>
        <p:nvSpPr>
          <p:cNvPr id="6" name="Footer Placeholder 5">
            <a:extLst>
              <a:ext uri="{FF2B5EF4-FFF2-40B4-BE49-F238E27FC236}">
                <a16:creationId xmlns:a16="http://schemas.microsoft.com/office/drawing/2014/main" id="{D7B2E353-DA56-4DDC-BA6A-8DBF5B35499D}"/>
              </a:ext>
            </a:extLst>
          </p:cNvPr>
          <p:cNvSpPr>
            <a:spLocks noGrp="1"/>
          </p:cNvSpPr>
          <p:nvPr>
            <p:ph type="ftr" sz="quarter" idx="44"/>
          </p:nvPr>
        </p:nvSpPr>
        <p:spPr/>
        <p:txBody>
          <a:bodyPr/>
          <a:lstStyle>
            <a:lvl1pPr>
              <a:defRPr>
                <a:solidFill>
                  <a:srgbClr val="437C94"/>
                </a:solidFill>
              </a:defRPr>
            </a:lvl1p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6C82F77D-AAE1-49E0-8C46-83975B4AC826}"/>
              </a:ext>
            </a:extLst>
          </p:cNvPr>
          <p:cNvSpPr>
            <a:spLocks noGrp="1"/>
          </p:cNvSpPr>
          <p:nvPr>
            <p:ph type="sldNum" sz="quarter" idx="45"/>
          </p:nvPr>
        </p:nvSpPr>
        <p:spPr/>
        <p:txBody>
          <a:bodyPr/>
          <a:lstStyle>
            <a:lvl1pPr>
              <a:defRPr>
                <a:solidFill>
                  <a:srgbClr val="437C94"/>
                </a:solidFill>
              </a:defRPr>
            </a:lvl1pPr>
          </a:lstStyle>
          <a:p>
            <a:fld id="{345D60D9-5372-5F40-9443-0F9AE5BDC3C8}" type="slidenum">
              <a:rPr lang="en-US" smtClean="0"/>
              <a:pPr/>
              <a:t>‹#›</a:t>
            </a:fld>
            <a:endParaRPr lang="en-US" dirty="0"/>
          </a:p>
        </p:txBody>
      </p:sp>
      <p:pic>
        <p:nvPicPr>
          <p:cNvPr id="14" name="Picture 13">
            <a:extLst>
              <a:ext uri="{FF2B5EF4-FFF2-40B4-BE49-F238E27FC236}">
                <a16:creationId xmlns:a16="http://schemas.microsoft.com/office/drawing/2014/main" id="{50E014A9-7215-AE47-9D10-9FFC262B7D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4425" y="6534732"/>
            <a:ext cx="1640218" cy="113773"/>
          </a:xfrm>
          <a:prstGeom prst="rect">
            <a:avLst/>
          </a:prstGeom>
        </p:spPr>
      </p:pic>
    </p:spTree>
    <p:extLst>
      <p:ext uri="{BB962C8B-B14F-4D97-AF65-F5344CB8AC3E}">
        <p14:creationId xmlns:p14="http://schemas.microsoft.com/office/powerpoint/2010/main" val="4069417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Dark - Closing Slide">
    <p:bg>
      <p:bgPr>
        <a:solidFill>
          <a:srgbClr val="1A2F3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665CA9-B5FF-074E-BB6F-D74770A505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a:off x="3943292" y="2556852"/>
            <a:ext cx="3962400" cy="1308100"/>
          </a:xfrm>
          <a:prstGeom prst="rect">
            <a:avLst/>
          </a:prstGeom>
        </p:spPr>
      </p:pic>
    </p:spTree>
    <p:extLst>
      <p:ext uri="{BB962C8B-B14F-4D97-AF65-F5344CB8AC3E}">
        <p14:creationId xmlns:p14="http://schemas.microsoft.com/office/powerpoint/2010/main" val="2223992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 Title/Subtitle 2 Column">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F24DF316-2FA6-AE44-AB7A-9E7E86E0BE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8521" y="160829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B65FA2D-6C94-456B-8DE9-80C7A3BE2C17}"/>
              </a:ext>
            </a:extLst>
          </p:cNvPr>
          <p:cNvSpPr>
            <a:spLocks noGrp="1"/>
          </p:cNvSpPr>
          <p:nvPr>
            <p:ph type="title" hasCustomPrompt="1"/>
          </p:nvPr>
        </p:nvSpPr>
        <p:spPr/>
        <p:txBody>
          <a:bodyPr/>
          <a:lstStyle>
            <a:lvl1pPr>
              <a:defRPr/>
            </a:lvl1pPr>
          </a:lstStyle>
          <a:p>
            <a:r>
              <a:rPr lang="en-US" dirty="0"/>
              <a:t>Title</a:t>
            </a:r>
          </a:p>
        </p:txBody>
      </p:sp>
      <p:sp>
        <p:nvSpPr>
          <p:cNvPr id="7" name="Footer Placeholder 6">
            <a:extLst>
              <a:ext uri="{FF2B5EF4-FFF2-40B4-BE49-F238E27FC236}">
                <a16:creationId xmlns:a16="http://schemas.microsoft.com/office/drawing/2014/main" id="{E594DB29-C2B8-4F61-8419-EEE3D1E837A1}"/>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4C4C4FB3-367C-49DA-9BEF-99BD8CD346F0}"/>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6685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 Title 3 Column">
    <p:bg>
      <p:bgRef idx="1001">
        <a:schemeClr val="bg1"/>
      </p:bgRef>
    </p:bg>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3CA75903-C10D-E747-B877-6804D65E8A3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4456971"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8145067" y="160972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3D2FFF47-983C-4CE2-9048-1317EB4F32CB}"/>
              </a:ext>
            </a:extLst>
          </p:cNvPr>
          <p:cNvSpPr>
            <a:spLocks noGrp="1"/>
          </p:cNvSpPr>
          <p:nvPr>
            <p:ph type="title" hasCustomPrompt="1"/>
          </p:nvPr>
        </p:nvSpPr>
        <p:spPr/>
        <p:txBody>
          <a:bodyPr/>
          <a:lstStyle>
            <a:lvl1pPr>
              <a:defRPr/>
            </a:lvl1pPr>
          </a:lstStyle>
          <a:p>
            <a:r>
              <a:rPr lang="en-US" dirty="0"/>
              <a:t>Title</a:t>
            </a:r>
          </a:p>
        </p:txBody>
      </p:sp>
      <p:sp>
        <p:nvSpPr>
          <p:cNvPr id="3" name="Footer Placeholder 2">
            <a:extLst>
              <a:ext uri="{FF2B5EF4-FFF2-40B4-BE49-F238E27FC236}">
                <a16:creationId xmlns:a16="http://schemas.microsoft.com/office/drawing/2014/main" id="{DA095ECF-3404-41BC-B49D-2616D73127C4}"/>
              </a:ext>
            </a:extLst>
          </p:cNvPr>
          <p:cNvSpPr>
            <a:spLocks noGrp="1"/>
          </p:cNvSpPr>
          <p:nvPr>
            <p:ph type="ftr" sz="quarter" idx="18"/>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54F9C599-3545-4260-BC77-88BD7619A101}"/>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710606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 Title/Subtitle 3 Column">
    <p:spTree>
      <p:nvGrpSpPr>
        <p:cNvPr id="1" name=""/>
        <p:cNvGrpSpPr/>
        <p:nvPr/>
      </p:nvGrpSpPr>
      <p:grpSpPr>
        <a:xfrm>
          <a:off x="0" y="0"/>
          <a:ext cx="0" cy="0"/>
          <a:chOff x="0" y="0"/>
          <a:chExt cx="0" cy="0"/>
        </a:xfrm>
      </p:grpSpPr>
      <p:pic>
        <p:nvPicPr>
          <p:cNvPr id="13" name="Cloud">
            <a:extLst>
              <a:ext uri="{FF2B5EF4-FFF2-40B4-BE49-F238E27FC236}">
                <a16:creationId xmlns:a16="http://schemas.microsoft.com/office/drawing/2014/main" id="{D922B281-CE8B-4E47-889A-38B9D11BA0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4"/>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4261915" y="1609724"/>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4456083" y="1609724"/>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7951236" y="1609724"/>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8145405" y="1609724"/>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defRPr/>
            </a:lvl1pPr>
          </a:lstStyle>
          <a:p>
            <a:r>
              <a:rPr lang="en-US" dirty="0"/>
              <a:t>Title</a:t>
            </a:r>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0044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 Title 4 Column">
    <p:bg>
      <p:bgRef idx="1001">
        <a:schemeClr val="bg1"/>
      </p:bgRef>
    </p:bg>
    <p:spTree>
      <p:nvGrpSpPr>
        <p:cNvPr id="1" name=""/>
        <p:cNvGrpSpPr/>
        <p:nvPr/>
      </p:nvGrpSpPr>
      <p:grpSpPr>
        <a:xfrm>
          <a:off x="0" y="0"/>
          <a:ext cx="0" cy="0"/>
          <a:chOff x="0" y="0"/>
          <a:chExt cx="0" cy="0"/>
        </a:xfrm>
      </p:grpSpPr>
      <p:pic>
        <p:nvPicPr>
          <p:cNvPr id="20" name="Cloud">
            <a:extLst>
              <a:ext uri="{FF2B5EF4-FFF2-40B4-BE49-F238E27FC236}">
                <a16:creationId xmlns:a16="http://schemas.microsoft.com/office/drawing/2014/main" id="{403EA880-91CB-2F4A-BC00-A9353851358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589524"/>
            <a:ext cx="2478024" cy="452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descr="Column Divider">
            <a:extLst>
              <a:ext uri="{FF2B5EF4-FFF2-40B4-BE49-F238E27FC236}">
                <a16:creationId xmlns:a16="http://schemas.microsoft.com/office/drawing/2014/main" id="{B228B4F2-5D6F-42F4-B132-F908BB527268}"/>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3502001" y="1589524"/>
            <a:ext cx="2478024" cy="452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descr="Column Divider">
            <a:extLst>
              <a:ext uri="{FF2B5EF4-FFF2-40B4-BE49-F238E27FC236}">
                <a16:creationId xmlns:a16="http://schemas.microsoft.com/office/drawing/2014/main" id="{43000B2C-7C76-4F07-AF50-5F3019C384BC}"/>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6235127" y="1589524"/>
            <a:ext cx="2478024" cy="452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3" descr="Column Divider">
            <a:extLst>
              <a:ext uri="{FF2B5EF4-FFF2-40B4-BE49-F238E27FC236}">
                <a16:creationId xmlns:a16="http://schemas.microsoft.com/office/drawing/2014/main" id="{0379F816-270D-4D0F-8838-510AA3E97C28}"/>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4">
            <a:extLst>
              <a:ext uri="{FF2B5EF4-FFF2-40B4-BE49-F238E27FC236}">
                <a16:creationId xmlns:a16="http://schemas.microsoft.com/office/drawing/2014/main" id="{4FB98D34-E09D-43FC-9515-8F7C37635BFF}"/>
              </a:ext>
            </a:extLst>
          </p:cNvPr>
          <p:cNvSpPr>
            <a:spLocks noGrp="1"/>
          </p:cNvSpPr>
          <p:nvPr>
            <p:ph sz="quarter" idx="17"/>
          </p:nvPr>
        </p:nvSpPr>
        <p:spPr>
          <a:xfrm>
            <a:off x="8968254" y="1589524"/>
            <a:ext cx="2478024" cy="452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E665C0AC-7132-4356-88D4-79E4A49B2CE4}"/>
              </a:ext>
            </a:extLst>
          </p:cNvPr>
          <p:cNvSpPr>
            <a:spLocks noGrp="1"/>
          </p:cNvSpPr>
          <p:nvPr>
            <p:ph type="title" hasCustomPrompt="1"/>
          </p:nvPr>
        </p:nvSpPr>
        <p:spPr/>
        <p:txBody>
          <a:bodyPr/>
          <a:lstStyle>
            <a:lvl1pPr>
              <a:defRPr/>
            </a:lvl1pPr>
          </a:lstStyle>
          <a:p>
            <a:r>
              <a:rPr lang="en-US" dirty="0"/>
              <a:t>Title</a:t>
            </a:r>
          </a:p>
        </p:txBody>
      </p:sp>
      <p:sp>
        <p:nvSpPr>
          <p:cNvPr id="5" name="Footer Placeholder 4">
            <a:extLst>
              <a:ext uri="{FF2B5EF4-FFF2-40B4-BE49-F238E27FC236}">
                <a16:creationId xmlns:a16="http://schemas.microsoft.com/office/drawing/2014/main" id="{C8EC9026-CA1C-465B-ADD5-AE1F9B7A0775}"/>
              </a:ext>
            </a:extLst>
          </p:cNvPr>
          <p:cNvSpPr>
            <a:spLocks noGrp="1"/>
          </p:cNvSpPr>
          <p:nvPr>
            <p:ph type="ftr" sz="quarter" idx="19"/>
          </p:nvPr>
        </p:nvSpPr>
        <p:spPr/>
        <p:txBody>
          <a:bodyPr/>
          <a:lstStyle/>
          <a:p>
            <a:r>
              <a:rPr lang="en-US"/>
              <a:t>Copyright © 2021, Oracle and/or its affiliates  |  Confidential: Internal/Restricted/Highly Restricted</a:t>
            </a:r>
            <a:endParaRPr lang="en-US" dirty="0"/>
          </a:p>
        </p:txBody>
      </p:sp>
      <p:sp>
        <p:nvSpPr>
          <p:cNvPr id="7" name="Slide Number Placeholder 6">
            <a:extLst>
              <a:ext uri="{FF2B5EF4-FFF2-40B4-BE49-F238E27FC236}">
                <a16:creationId xmlns:a16="http://schemas.microsoft.com/office/drawing/2014/main" id="{13064CFB-254B-4876-8556-026D173672E6}"/>
              </a:ext>
            </a:extLst>
          </p:cNvPr>
          <p:cNvSpPr>
            <a:spLocks noGrp="1"/>
          </p:cNvSpPr>
          <p:nvPr>
            <p:ph type="sldNum" sz="quarter" idx="2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49159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 Title/Subtitle 4 Column">
    <p:spTree>
      <p:nvGrpSpPr>
        <p:cNvPr id="1" name=""/>
        <p:cNvGrpSpPr/>
        <p:nvPr/>
      </p:nvGrpSpPr>
      <p:grpSpPr>
        <a:xfrm>
          <a:off x="0" y="0"/>
          <a:ext cx="0" cy="0"/>
          <a:chOff x="0" y="0"/>
          <a:chExt cx="0" cy="0"/>
        </a:xfrm>
      </p:grpSpPr>
      <p:pic>
        <p:nvPicPr>
          <p:cNvPr id="17" name="Cloud">
            <a:extLst>
              <a:ext uri="{FF2B5EF4-FFF2-40B4-BE49-F238E27FC236}">
                <a16:creationId xmlns:a16="http://schemas.microsoft.com/office/drawing/2014/main" id="{DE68A64E-9177-1E41-B02B-9C94A30A031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5"/>
            <a:ext cx="2478024" cy="4506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3373924" y="1609667"/>
            <a:ext cx="0" cy="4508050"/>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3061" y="1609725"/>
            <a:ext cx="2478024" cy="4506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6110222" y="1609667"/>
            <a:ext cx="0" cy="4508050"/>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9359" y="1609725"/>
            <a:ext cx="2478024" cy="4506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5" name="Column Divider 3" descr="Column Divider">
            <a:extLst>
              <a:ext uri="{FF2B5EF4-FFF2-40B4-BE49-F238E27FC236}">
                <a16:creationId xmlns:a16="http://schemas.microsoft.com/office/drawing/2014/main" id="{BE2D13B4-3BF3-4416-B638-87C59A2973BB}"/>
              </a:ext>
            </a:extLst>
          </p:cNvPr>
          <p:cNvCxnSpPr>
            <a:cxnSpLocks/>
          </p:cNvCxnSpPr>
          <p:nvPr userDrawn="1"/>
        </p:nvCxnSpPr>
        <p:spPr>
          <a:xfrm>
            <a:off x="8846520" y="1609667"/>
            <a:ext cx="0" cy="4508050"/>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4" name="Content 4">
            <a:extLst>
              <a:ext uri="{FF2B5EF4-FFF2-40B4-BE49-F238E27FC236}">
                <a16:creationId xmlns:a16="http://schemas.microsoft.com/office/drawing/2014/main" id="{687CB06A-9B62-47DB-BA7A-177E12DFB17E}"/>
              </a:ext>
            </a:extLst>
          </p:cNvPr>
          <p:cNvSpPr>
            <a:spLocks noGrp="1"/>
          </p:cNvSpPr>
          <p:nvPr>
            <p:ph sz="quarter" idx="17"/>
          </p:nvPr>
        </p:nvSpPr>
        <p:spPr>
          <a:xfrm>
            <a:off x="8975659" y="1609725"/>
            <a:ext cx="2478024" cy="4506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72191157-EC2D-4417-9959-2EA7D1DAFF57}"/>
              </a:ext>
            </a:extLst>
          </p:cNvPr>
          <p:cNvSpPr>
            <a:spLocks noGrp="1"/>
          </p:cNvSpPr>
          <p:nvPr>
            <p:ph type="title" hasCustomPrompt="1"/>
          </p:nvPr>
        </p:nvSpPr>
        <p:spPr/>
        <p:txBody>
          <a:bodyPr/>
          <a:lstStyle>
            <a:lvl1pPr>
              <a:defRPr/>
            </a:lvl1pPr>
          </a:lstStyle>
          <a:p>
            <a:r>
              <a:rPr lang="en-US" dirty="0"/>
              <a:t>Title</a:t>
            </a:r>
          </a:p>
        </p:txBody>
      </p:sp>
      <p:sp>
        <p:nvSpPr>
          <p:cNvPr id="7" name="Footer Placeholder 6">
            <a:extLst>
              <a:ext uri="{FF2B5EF4-FFF2-40B4-BE49-F238E27FC236}">
                <a16:creationId xmlns:a16="http://schemas.microsoft.com/office/drawing/2014/main" id="{3CE56F53-8C5C-4F85-9969-353868B64B25}"/>
              </a:ext>
            </a:extLst>
          </p:cNvPr>
          <p:cNvSpPr>
            <a:spLocks noGrp="1"/>
          </p:cNvSpPr>
          <p:nvPr>
            <p:ph type="ftr" sz="quarter" idx="19"/>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589360B9-A253-468B-B3D3-70CC43B0746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33806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image" Target="../media/image13.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heme" Target="../theme/theme2.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2021, Oracle and/or its affiliates  |  Confidential: Internal/Restricted/Highly Restricted</a:t>
            </a:r>
            <a:endParaRPr lang="en-US" dirty="0"/>
          </a:p>
        </p:txBody>
      </p:sp>
      <p:pic>
        <p:nvPicPr>
          <p:cNvPr id="8" name="Picture 7">
            <a:extLst>
              <a:ext uri="{FF2B5EF4-FFF2-40B4-BE49-F238E27FC236}">
                <a16:creationId xmlns:a16="http://schemas.microsoft.com/office/drawing/2014/main" id="{C25D8704-8AFB-214D-B891-B8F7CD3FAE43}"/>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0045815" y="6543356"/>
            <a:ext cx="1638186" cy="113632"/>
          </a:xfrm>
          <a:prstGeom prst="rect">
            <a:avLst/>
          </a:prstGeom>
        </p:spPr>
      </p:pic>
    </p:spTree>
    <p:extLst>
      <p:ext uri="{BB962C8B-B14F-4D97-AF65-F5344CB8AC3E}">
        <p14:creationId xmlns:p14="http://schemas.microsoft.com/office/powerpoint/2010/main" val="3632300099"/>
      </p:ext>
    </p:extLst>
  </p:cSld>
  <p:clrMap bg1="lt1" tx1="dk1" bg2="lt2" tx2="dk2" accent1="accent1" accent2="accent2" accent3="accent3" accent4="accent4" accent5="accent5" accent6="accent6" hlink="hlink" folHlink="folHlink"/>
  <p:sldLayoutIdLst>
    <p:sldLayoutId id="2147483978" r:id="rId1"/>
    <p:sldLayoutId id="2147483917" r:id="rId2"/>
    <p:sldLayoutId id="2147483774" r:id="rId3"/>
    <p:sldLayoutId id="2147483922" r:id="rId4"/>
    <p:sldLayoutId id="2147483920" r:id="rId5"/>
    <p:sldLayoutId id="2147483931" r:id="rId6"/>
    <p:sldLayoutId id="2147483936" r:id="rId7"/>
    <p:sldLayoutId id="2147483933" r:id="rId8"/>
    <p:sldLayoutId id="2147483938" r:id="rId9"/>
    <p:sldLayoutId id="2147483969" r:id="rId10"/>
    <p:sldLayoutId id="2147483974" r:id="rId11"/>
    <p:sldLayoutId id="2147483756" r:id="rId12"/>
    <p:sldLayoutId id="2147483754" r:id="rId13"/>
    <p:sldLayoutId id="2147483778" r:id="rId14"/>
    <p:sldLayoutId id="2147483762" r:id="rId15"/>
    <p:sldLayoutId id="2147483766" r:id="rId16"/>
    <p:sldLayoutId id="2147483769" r:id="rId17"/>
    <p:sldLayoutId id="2147483768" r:id="rId18"/>
    <p:sldLayoutId id="2147483814" r:id="rId19"/>
    <p:sldLayoutId id="2147483749" r:id="rId20"/>
    <p:sldLayoutId id="2147483751" r:id="rId21"/>
    <p:sldLayoutId id="2147483752" r:id="rId22"/>
    <p:sldLayoutId id="2147483944" r:id="rId23"/>
    <p:sldLayoutId id="214748400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F26B43"/>
          </p15:clr>
        </p15:guide>
        <p15:guide id="4" orient="horz" pos="3852" userDrawn="1">
          <p15:clr>
            <a:srgbClr val="F26B43"/>
          </p15:clr>
        </p15:guide>
        <p15:guide id="5" pos="480" userDrawn="1">
          <p15:clr>
            <a:srgbClr val="F26B43"/>
          </p15:clr>
        </p15:guide>
        <p15:guide id="6" orient="horz" pos="795" userDrawn="1">
          <p15:clr>
            <a:srgbClr val="F26B43"/>
          </p15:clr>
        </p15:guide>
        <p15:guide id="7" orient="horz" pos="590" userDrawn="1">
          <p15:clr>
            <a:srgbClr val="F26B43"/>
          </p15:clr>
        </p15:guide>
        <p15:guide id="8" pos="72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2021, Oracle and/or its affiliates  |  Confidential: Internal/Restricted/Highly Restricted</a:t>
            </a:r>
            <a:endParaRPr lang="en-US" dirty="0"/>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r>
              <a:rPr lang="en-US"/>
              <a:t>[Date]</a:t>
            </a:r>
            <a:endParaRPr lang="en-US" dirty="0"/>
          </a:p>
        </p:txBody>
      </p:sp>
      <p:pic>
        <p:nvPicPr>
          <p:cNvPr id="9" name="Picture 8">
            <a:extLst>
              <a:ext uri="{FF2B5EF4-FFF2-40B4-BE49-F238E27FC236}">
                <a16:creationId xmlns:a16="http://schemas.microsoft.com/office/drawing/2014/main" id="{781F1C38-B6E1-8E4F-A7EF-9EEB1E90501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0044425" y="6534732"/>
            <a:ext cx="1640218" cy="113773"/>
          </a:xfrm>
          <a:prstGeom prst="rect">
            <a:avLst/>
          </a:prstGeom>
        </p:spPr>
      </p:pic>
    </p:spTree>
    <p:extLst>
      <p:ext uri="{BB962C8B-B14F-4D97-AF65-F5344CB8AC3E}">
        <p14:creationId xmlns:p14="http://schemas.microsoft.com/office/powerpoint/2010/main" val="3335781400"/>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 id="2147484000" r:id="rId21"/>
    <p:sldLayoutId id="2147484001" r:id="rId22"/>
    <p:sldLayoutId id="214748400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008">
          <p15:clr>
            <a:srgbClr val="F26B43"/>
          </p15:clr>
        </p15:guide>
        <p15:guide id="4" orient="horz" pos="3852">
          <p15:clr>
            <a:srgbClr val="F26B43"/>
          </p15:clr>
        </p15:guide>
        <p15:guide id="5" pos="480">
          <p15:clr>
            <a:srgbClr val="F26B43"/>
          </p15:clr>
        </p15:guide>
        <p15:guide id="6" orient="horz" pos="795">
          <p15:clr>
            <a:srgbClr val="F26B43"/>
          </p15:clr>
        </p15:guide>
        <p15:guide id="7" orient="horz" pos="590">
          <p15:clr>
            <a:srgbClr val="F26B43"/>
          </p15:clr>
        </p15:guide>
        <p15:guide id="8" pos="72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6.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hyperlink" Target="https://nlcorp.app.netsuite.com/app/center/center.nl?sc=90&amp;category=11332="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D4C6-A363-1145-AC4A-BCA1943351BA}"/>
              </a:ext>
            </a:extLst>
          </p:cNvPr>
          <p:cNvSpPr>
            <a:spLocks noGrp="1"/>
          </p:cNvSpPr>
          <p:nvPr>
            <p:ph type="ctrTitle"/>
          </p:nvPr>
        </p:nvSpPr>
        <p:spPr/>
        <p:txBody>
          <a:bodyPr/>
          <a:lstStyle/>
          <a:p>
            <a:r>
              <a:rPr lang="en-GB" dirty="0"/>
              <a:t>Campaign in a Box: </a:t>
            </a:r>
            <a:br>
              <a:rPr lang="en-GB" dirty="0"/>
            </a:br>
            <a:r>
              <a:rPr lang="en-GB" dirty="0"/>
              <a:t>QuickBooks</a:t>
            </a:r>
            <a:endParaRPr lang="en-US" dirty="0"/>
          </a:p>
        </p:txBody>
      </p:sp>
      <p:pic>
        <p:nvPicPr>
          <p:cNvPr id="5" name="Picture Placeholder 8">
            <a:extLst>
              <a:ext uri="{FF2B5EF4-FFF2-40B4-BE49-F238E27FC236}">
                <a16:creationId xmlns:a16="http://schemas.microsoft.com/office/drawing/2014/main" id="{A00D0B3F-3597-F344-B362-8470DDE69ED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6000" y="3135"/>
            <a:ext cx="6096000" cy="6843980"/>
          </a:xfrm>
          <a:prstGeom prst="rect">
            <a:avLst/>
          </a:prstGeom>
        </p:spPr>
      </p:pic>
      <p:sp>
        <p:nvSpPr>
          <p:cNvPr id="6" name="Text Placeholder 5">
            <a:extLst>
              <a:ext uri="{FF2B5EF4-FFF2-40B4-BE49-F238E27FC236}">
                <a16:creationId xmlns:a16="http://schemas.microsoft.com/office/drawing/2014/main" id="{25550965-6B11-5C4B-9F6C-031E1E6B68CE}"/>
              </a:ext>
            </a:extLst>
          </p:cNvPr>
          <p:cNvSpPr>
            <a:spLocks noGrp="1"/>
          </p:cNvSpPr>
          <p:nvPr>
            <p:ph type="body" sz="quarter" idx="33"/>
          </p:nvPr>
        </p:nvSpPr>
        <p:spPr/>
        <p:txBody>
          <a:bodyPr/>
          <a:lstStyle/>
          <a:p>
            <a:r>
              <a:rPr lang="en-US" dirty="0"/>
              <a:t>NetSuite x Alliance Partners</a:t>
            </a:r>
          </a:p>
        </p:txBody>
      </p:sp>
    </p:spTree>
    <p:extLst>
      <p:ext uri="{BB962C8B-B14F-4D97-AF65-F5344CB8AC3E}">
        <p14:creationId xmlns:p14="http://schemas.microsoft.com/office/powerpoint/2010/main" val="360607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FA8C99-0B02-4873-B97E-4612E8CEA62C}"/>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10</a:t>
            </a:fld>
            <a:endParaRPr lang="en-US" dirty="0"/>
          </a:p>
        </p:txBody>
      </p:sp>
      <p:sp>
        <p:nvSpPr>
          <p:cNvPr id="3" name="Footer Placeholder 2">
            <a:extLst>
              <a:ext uri="{FF2B5EF4-FFF2-40B4-BE49-F238E27FC236}">
                <a16:creationId xmlns:a16="http://schemas.microsoft.com/office/drawing/2014/main" id="{85822E56-5C16-4966-9158-14D59BBC5532}"/>
              </a:ext>
            </a:extLst>
          </p:cNvPr>
          <p:cNvSpPr>
            <a:spLocks noGrp="1"/>
          </p:cNvSpPr>
          <p:nvPr>
            <p:ph type="ftr" sz="quarter" idx="11"/>
          </p:nvPr>
        </p:nvSpPr>
        <p:spPr>
          <a:xfrm>
            <a:off x="1127759" y="6423978"/>
            <a:ext cx="5745379" cy="365125"/>
          </a:xfrm>
        </p:spPr>
        <p:txBody>
          <a:bodyPr/>
          <a:lstStyle/>
          <a:p>
            <a:r>
              <a:rPr lang="en-US"/>
              <a:t>Copyright © 2021, Oracle and/or its affiliates  |  Confidential: Internal/Restricted/Highly Restricted</a:t>
            </a:r>
            <a:endParaRPr lang="en-US" dirty="0"/>
          </a:p>
        </p:txBody>
      </p:sp>
      <p:sp>
        <p:nvSpPr>
          <p:cNvPr id="5" name="Rectangle 4">
            <a:extLst>
              <a:ext uri="{FF2B5EF4-FFF2-40B4-BE49-F238E27FC236}">
                <a16:creationId xmlns:a16="http://schemas.microsoft.com/office/drawing/2014/main" id="{69B996C7-7F22-CD4A-97E8-B9C9F33E30C8}"/>
              </a:ext>
            </a:extLst>
          </p:cNvPr>
          <p:cNvSpPr/>
          <p:nvPr/>
        </p:nvSpPr>
        <p:spPr>
          <a:xfrm>
            <a:off x="601126" y="463639"/>
            <a:ext cx="10603494" cy="576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70143E03-6AEA-E34A-9D58-98749D47CCC4}"/>
              </a:ext>
            </a:extLst>
          </p:cNvPr>
          <p:cNvSpPr txBox="1">
            <a:spLocks/>
          </p:cNvSpPr>
          <p:nvPr/>
        </p:nvSpPr>
        <p:spPr>
          <a:xfrm>
            <a:off x="766763" y="1009904"/>
            <a:ext cx="10671048" cy="33054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1" dirty="0">
                <a:solidFill>
                  <a:srgbClr val="AE562C"/>
                </a:solidFill>
              </a:rPr>
              <a:t>*Optional Customer Content </a:t>
            </a:r>
          </a:p>
        </p:txBody>
      </p:sp>
      <p:sp>
        <p:nvSpPr>
          <p:cNvPr id="12" name="Content Placeholder 3">
            <a:extLst>
              <a:ext uri="{FF2B5EF4-FFF2-40B4-BE49-F238E27FC236}">
                <a16:creationId xmlns:a16="http://schemas.microsoft.com/office/drawing/2014/main" id="{C6F2DAE1-A786-D34E-94CA-6293FBAC338B}"/>
              </a:ext>
            </a:extLst>
          </p:cNvPr>
          <p:cNvSpPr txBox="1">
            <a:spLocks/>
          </p:cNvSpPr>
          <p:nvPr/>
        </p:nvSpPr>
        <p:spPr>
          <a:xfrm>
            <a:off x="766763" y="1600199"/>
            <a:ext cx="4551471" cy="450799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STEP 4</a:t>
            </a:r>
          </a:p>
          <a:p>
            <a:pPr marL="342900" indent="-342900">
              <a:buFont typeface="+mj-lt"/>
              <a:buAutoNum type="arabicPeriod"/>
            </a:pPr>
            <a:r>
              <a:rPr lang="en-US" sz="1400" b="1" dirty="0"/>
              <a:t>Send Customer Story [Unique to each partner] </a:t>
            </a:r>
            <a:r>
              <a:rPr lang="en-US" sz="1400" dirty="0"/>
              <a:t>This content could range from case studies to blogs to on-demand webinars, etc.</a:t>
            </a:r>
            <a:br>
              <a:rPr lang="en-US" sz="1400" dirty="0"/>
            </a:br>
            <a:r>
              <a:rPr lang="en-US" sz="1400" b="1" dirty="0">
                <a:solidFill>
                  <a:srgbClr val="AE562C"/>
                </a:solidFill>
              </a:rPr>
              <a:t>Release:</a:t>
            </a:r>
            <a:r>
              <a:rPr lang="en-US" sz="1400" b="1" dirty="0">
                <a:solidFill>
                  <a:schemeClr val="accent1"/>
                </a:solidFill>
              </a:rPr>
              <a:t> </a:t>
            </a:r>
            <a:r>
              <a:rPr lang="en-US" sz="1400" dirty="0"/>
              <a:t>1 week after #3 email send (about 4 weeks from when the first email that was sent)</a:t>
            </a:r>
          </a:p>
          <a:p>
            <a:pPr marL="342900" indent="-342900">
              <a:buFont typeface="+mj-lt"/>
              <a:buAutoNum type="arabicPeriod"/>
            </a:pPr>
            <a:r>
              <a:rPr lang="en-US" sz="1400" b="1" dirty="0"/>
              <a:t>Post Social Post #1</a:t>
            </a:r>
            <a:r>
              <a:rPr lang="en-US" sz="1400" dirty="0"/>
              <a:t>: </a:t>
            </a:r>
            <a:br>
              <a:rPr lang="en-US" sz="1400" dirty="0"/>
            </a:br>
            <a:r>
              <a:rPr lang="en-US" sz="1400" b="1" dirty="0">
                <a:solidFill>
                  <a:srgbClr val="AE562C"/>
                </a:solidFill>
              </a:rPr>
              <a:t>Release: </a:t>
            </a:r>
            <a:r>
              <a:rPr lang="en-US" sz="1400" dirty="0"/>
              <a:t>1 day after #4 email email (aka 4 weeks and 1 day after original email sent)</a:t>
            </a:r>
          </a:p>
          <a:p>
            <a:pPr marL="342900" indent="-342900">
              <a:buFont typeface="+mj-lt"/>
              <a:buAutoNum type="arabicPeriod"/>
            </a:pPr>
            <a:r>
              <a:rPr lang="en-US" sz="1400" b="1" dirty="0"/>
              <a:t>Follow Up Email Touch Plan </a:t>
            </a:r>
            <a:br>
              <a:rPr lang="en-US" sz="1400" b="1" dirty="0"/>
            </a:br>
            <a:r>
              <a:rPr lang="en-US" sz="1400" dirty="0"/>
              <a:t>See Touch Plan for details</a:t>
            </a:r>
            <a:endParaRPr lang="en-US" sz="1400" b="1" dirty="0"/>
          </a:p>
          <a:p>
            <a:br>
              <a:rPr lang="en-US" sz="2400" b="1" dirty="0"/>
            </a:br>
            <a:endParaRPr lang="en-US" sz="2400" b="1" dirty="0"/>
          </a:p>
          <a:p>
            <a:endParaRPr lang="en-US" dirty="0"/>
          </a:p>
          <a:p>
            <a:endParaRPr lang="en-US" dirty="0"/>
          </a:p>
        </p:txBody>
      </p:sp>
      <p:sp>
        <p:nvSpPr>
          <p:cNvPr id="13" name="Title 1">
            <a:extLst>
              <a:ext uri="{FF2B5EF4-FFF2-40B4-BE49-F238E27FC236}">
                <a16:creationId xmlns:a16="http://schemas.microsoft.com/office/drawing/2014/main" id="{F3119EEF-EE5D-F343-9AD4-E36251FBF84A}"/>
              </a:ext>
            </a:extLst>
          </p:cNvPr>
          <p:cNvSpPr txBox="1">
            <a:spLocks/>
          </p:cNvSpPr>
          <p:nvPr/>
        </p:nvSpPr>
        <p:spPr>
          <a:xfrm>
            <a:off x="650168" y="637419"/>
            <a:ext cx="10671048" cy="82296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GB" dirty="0"/>
              <a:t>Marketing Email Cadence Continued </a:t>
            </a:r>
          </a:p>
        </p:txBody>
      </p:sp>
      <p:pic>
        <p:nvPicPr>
          <p:cNvPr id="14" name="Picture 13">
            <a:extLst>
              <a:ext uri="{FF2B5EF4-FFF2-40B4-BE49-F238E27FC236}">
                <a16:creationId xmlns:a16="http://schemas.microsoft.com/office/drawing/2014/main" id="{48AF571C-69E2-BB48-9116-7CDB9E35D2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8543" y="959533"/>
            <a:ext cx="3393438" cy="4387135"/>
          </a:xfrm>
          <a:prstGeom prst="rect">
            <a:avLst/>
          </a:prstGeom>
          <a:ln>
            <a:solidFill>
              <a:srgbClr val="8B8580"/>
            </a:solidFill>
          </a:ln>
        </p:spPr>
      </p:pic>
      <p:sp>
        <p:nvSpPr>
          <p:cNvPr id="15" name="TextBox 14">
            <a:extLst>
              <a:ext uri="{FF2B5EF4-FFF2-40B4-BE49-F238E27FC236}">
                <a16:creationId xmlns:a16="http://schemas.microsoft.com/office/drawing/2014/main" id="{5081535E-C33C-C742-A872-6B895E724BF7}"/>
              </a:ext>
            </a:extLst>
          </p:cNvPr>
          <p:cNvSpPr txBox="1"/>
          <p:nvPr/>
        </p:nvSpPr>
        <p:spPr>
          <a:xfrm>
            <a:off x="7921991" y="5508513"/>
            <a:ext cx="2701168" cy="523220"/>
          </a:xfrm>
          <a:prstGeom prst="rect">
            <a:avLst/>
          </a:prstGeom>
          <a:noFill/>
        </p:spPr>
        <p:txBody>
          <a:bodyPr wrap="square" rtlCol="0">
            <a:spAutoFit/>
          </a:bodyPr>
          <a:lstStyle/>
          <a:p>
            <a:pPr algn="ctr"/>
            <a:r>
              <a:rPr lang="en-US" sz="1400" b="1" dirty="0"/>
              <a:t>Customer Story Example </a:t>
            </a:r>
            <a:br>
              <a:rPr lang="en-US" sz="1400" b="1" dirty="0"/>
            </a:br>
            <a:endParaRPr lang="en-US" sz="1400" b="1" dirty="0"/>
          </a:p>
        </p:txBody>
      </p:sp>
    </p:spTree>
    <p:extLst>
      <p:ext uri="{BB962C8B-B14F-4D97-AF65-F5344CB8AC3E}">
        <p14:creationId xmlns:p14="http://schemas.microsoft.com/office/powerpoint/2010/main" val="424015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94F42C-34B8-452D-99AD-D940763A3E4D}"/>
              </a:ext>
            </a:extLst>
          </p:cNvPr>
          <p:cNvSpPr>
            <a:spLocks noGrp="1"/>
          </p:cNvSpPr>
          <p:nvPr>
            <p:ph type="body" sz="quarter" idx="11"/>
          </p:nvPr>
        </p:nvSpPr>
        <p:spPr/>
        <p:txBody>
          <a:bodyPr/>
          <a:lstStyle/>
          <a:p>
            <a:pPr>
              <a:lnSpc>
                <a:spcPct val="100000"/>
              </a:lnSpc>
              <a:spcBef>
                <a:spcPts val="0"/>
              </a:spcBef>
            </a:pPr>
            <a:r>
              <a:rPr lang="en-US" sz="1800" dirty="0"/>
              <a:t>Each contact typically requires at least 10 follow up touches to get a response. </a:t>
            </a:r>
            <a:br>
              <a:rPr lang="en-US" sz="1800" dirty="0"/>
            </a:br>
            <a:r>
              <a:rPr lang="en-US" sz="1800" b="1" dirty="0">
                <a:solidFill>
                  <a:srgbClr val="AE562C"/>
                </a:solidFill>
              </a:rPr>
              <a:t>NOTE: </a:t>
            </a:r>
            <a:r>
              <a:rPr lang="en-US" sz="1800" dirty="0"/>
              <a:t>Only target contacts that downloaded the white paper (not everyone the marketing email blast was originally sent to).</a:t>
            </a:r>
            <a:endParaRPr lang="en-US" sz="1800" b="0" dirty="0"/>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GB" dirty="0"/>
              <a:t>Touch Plan For Content Follow Ups</a:t>
            </a: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13"/>
          </p:nvPr>
        </p:nvSpPr>
        <p:spPr/>
        <p:txBody>
          <a:bodyPr/>
          <a:lstStyle/>
          <a:p>
            <a:r>
              <a:rPr lang="en-US" dirty="0"/>
              <a:t>Copyright © 2021, Oracle and/or its affiliates  |  Confidential: Internal/Restricted/Highly Restricted</a:t>
            </a:r>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14"/>
          </p:nvPr>
        </p:nvSpPr>
        <p:spPr/>
        <p:txBody>
          <a:bodyPr/>
          <a:lstStyle/>
          <a:p>
            <a:fld id="{345D60D9-5372-5F40-9443-0F9AE5BDC3C8}" type="slidenum">
              <a:rPr lang="en-US" smtClean="0"/>
              <a:pPr/>
              <a:t>11</a:t>
            </a:fld>
            <a:endParaRPr lang="en-US" dirty="0"/>
          </a:p>
        </p:txBody>
      </p:sp>
      <p:grpSp>
        <p:nvGrpSpPr>
          <p:cNvPr id="10" name="Group 9">
            <a:extLst>
              <a:ext uri="{FF2B5EF4-FFF2-40B4-BE49-F238E27FC236}">
                <a16:creationId xmlns:a16="http://schemas.microsoft.com/office/drawing/2014/main" id="{26AFDBFF-7AA0-4110-9E09-79532298BC63}"/>
              </a:ext>
            </a:extLst>
          </p:cNvPr>
          <p:cNvGrpSpPr/>
          <p:nvPr/>
        </p:nvGrpSpPr>
        <p:grpSpPr>
          <a:xfrm>
            <a:off x="1526345" y="2006540"/>
            <a:ext cx="862440" cy="850644"/>
            <a:chOff x="1195456" y="325773"/>
            <a:chExt cx="516954" cy="516954"/>
          </a:xfrm>
        </p:grpSpPr>
        <p:sp>
          <p:nvSpPr>
            <p:cNvPr id="11" name="Oval 10">
              <a:extLst>
                <a:ext uri="{FF2B5EF4-FFF2-40B4-BE49-F238E27FC236}">
                  <a16:creationId xmlns:a16="http://schemas.microsoft.com/office/drawing/2014/main" id="{744B8E91-593E-486E-B08E-2F56257D1FEB}"/>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38">
              <a:extLst>
                <a:ext uri="{FF2B5EF4-FFF2-40B4-BE49-F238E27FC236}">
                  <a16:creationId xmlns:a16="http://schemas.microsoft.com/office/drawing/2014/main" id="{97D3FCDE-DEF4-4F38-9774-76E1A4CB725F}"/>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839">
              <a:extLst>
                <a:ext uri="{FF2B5EF4-FFF2-40B4-BE49-F238E27FC236}">
                  <a16:creationId xmlns:a16="http://schemas.microsoft.com/office/drawing/2014/main" id="{7CB1CC56-4AF9-4C8D-8A37-F68F8D99AAA4}"/>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840">
              <a:extLst>
                <a:ext uri="{FF2B5EF4-FFF2-40B4-BE49-F238E27FC236}">
                  <a16:creationId xmlns:a16="http://schemas.microsoft.com/office/drawing/2014/main" id="{AC20DAFD-90CC-4849-BC21-FE847EAAB752}"/>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841">
              <a:extLst>
                <a:ext uri="{FF2B5EF4-FFF2-40B4-BE49-F238E27FC236}">
                  <a16:creationId xmlns:a16="http://schemas.microsoft.com/office/drawing/2014/main" id="{7FB3C533-D3E6-45FF-99C2-9472D19F0F26}"/>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16" name="Table 4">
            <a:extLst>
              <a:ext uri="{FF2B5EF4-FFF2-40B4-BE49-F238E27FC236}">
                <a16:creationId xmlns:a16="http://schemas.microsoft.com/office/drawing/2014/main" id="{99EDDBEC-563D-4E77-A76B-976EDB08DA90}"/>
              </a:ext>
            </a:extLst>
          </p:cNvPr>
          <p:cNvGraphicFramePr>
            <a:graphicFrameLocks noGrp="1"/>
          </p:cNvGraphicFramePr>
          <p:nvPr>
            <p:extLst>
              <p:ext uri="{D42A27DB-BD31-4B8C-83A1-F6EECF244321}">
                <p14:modId xmlns:p14="http://schemas.microsoft.com/office/powerpoint/2010/main" val="552069101"/>
              </p:ext>
            </p:extLst>
          </p:nvPr>
        </p:nvGraphicFramePr>
        <p:xfrm>
          <a:off x="1127759" y="3104032"/>
          <a:ext cx="10136775" cy="1102360"/>
        </p:xfrm>
        <a:graphic>
          <a:graphicData uri="http://schemas.openxmlformats.org/drawingml/2006/table">
            <a:tbl>
              <a:tblPr firstRow="1" bandRow="1">
                <a:tableStyleId>{F5AB1C69-6EDB-4FF4-983F-18BD219EF322}</a:tableStyleId>
              </a:tblPr>
              <a:tblGrid>
                <a:gridCol w="2027355">
                  <a:extLst>
                    <a:ext uri="{9D8B030D-6E8A-4147-A177-3AD203B41FA5}">
                      <a16:colId xmlns:a16="http://schemas.microsoft.com/office/drawing/2014/main" val="2503177669"/>
                    </a:ext>
                  </a:extLst>
                </a:gridCol>
                <a:gridCol w="2027355">
                  <a:extLst>
                    <a:ext uri="{9D8B030D-6E8A-4147-A177-3AD203B41FA5}">
                      <a16:colId xmlns:a16="http://schemas.microsoft.com/office/drawing/2014/main" val="2029774234"/>
                    </a:ext>
                  </a:extLst>
                </a:gridCol>
                <a:gridCol w="2027355">
                  <a:extLst>
                    <a:ext uri="{9D8B030D-6E8A-4147-A177-3AD203B41FA5}">
                      <a16:colId xmlns:a16="http://schemas.microsoft.com/office/drawing/2014/main" val="2834402586"/>
                    </a:ext>
                  </a:extLst>
                </a:gridCol>
                <a:gridCol w="2027355">
                  <a:extLst>
                    <a:ext uri="{9D8B030D-6E8A-4147-A177-3AD203B41FA5}">
                      <a16:colId xmlns:a16="http://schemas.microsoft.com/office/drawing/2014/main" val="1646035489"/>
                    </a:ext>
                  </a:extLst>
                </a:gridCol>
                <a:gridCol w="2027355">
                  <a:extLst>
                    <a:ext uri="{9D8B030D-6E8A-4147-A177-3AD203B41FA5}">
                      <a16:colId xmlns:a16="http://schemas.microsoft.com/office/drawing/2014/main" val="2897959234"/>
                    </a:ext>
                  </a:extLst>
                </a:gridCol>
              </a:tblGrid>
              <a:tr h="370840">
                <a:tc>
                  <a:txBody>
                    <a:bodyPr/>
                    <a:lstStyle/>
                    <a:p>
                      <a:pPr algn="ctr"/>
                      <a:r>
                        <a:rPr lang="en-US" sz="1600" dirty="0"/>
                        <a:t>Day 1</a:t>
                      </a:r>
                    </a:p>
                  </a:txBody>
                  <a:tcPr anchor="ctr">
                    <a:solidFill>
                      <a:srgbClr val="0068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Day 2</a:t>
                      </a:r>
                    </a:p>
                  </a:txBody>
                  <a:tcPr anchor="ctr">
                    <a:solidFill>
                      <a:srgbClr val="0068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Day 3</a:t>
                      </a:r>
                    </a:p>
                  </a:txBody>
                  <a:tcPr anchor="ctr">
                    <a:solidFill>
                      <a:srgbClr val="0068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Day 4</a:t>
                      </a:r>
                    </a:p>
                  </a:txBody>
                  <a:tcPr anchor="ctr">
                    <a:solidFill>
                      <a:srgbClr val="0068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Day 5</a:t>
                      </a:r>
                    </a:p>
                  </a:txBody>
                  <a:tcPr anchor="ctr">
                    <a:solidFill>
                      <a:srgbClr val="00688C"/>
                    </a:solidFill>
                  </a:tcPr>
                </a:tc>
                <a:extLst>
                  <a:ext uri="{0D108BD9-81ED-4DB2-BD59-A6C34878D82A}">
                    <a16:rowId xmlns:a16="http://schemas.microsoft.com/office/drawing/2014/main" val="1904389903"/>
                  </a:ext>
                </a:extLst>
              </a:tr>
              <a:tr h="370840">
                <a:tc>
                  <a:txBody>
                    <a:bodyPr/>
                    <a:lstStyle/>
                    <a:p>
                      <a:pPr algn="ctr"/>
                      <a:r>
                        <a:rPr lang="en-US" sz="1400" dirty="0"/>
                        <a:t>Call 1 + Voicemail 1</a:t>
                      </a:r>
                    </a:p>
                    <a:p>
                      <a:pPr algn="ctr"/>
                      <a:r>
                        <a:rPr lang="en-US" sz="1400" dirty="0"/>
                        <a:t>Email 1</a:t>
                      </a:r>
                      <a:br>
                        <a:rPr lang="en-US" sz="1400" dirty="0"/>
                      </a:br>
                      <a:r>
                        <a:rPr lang="en-US" sz="1400" dirty="0"/>
                        <a:t>Connect on LinkedIn</a:t>
                      </a:r>
                    </a:p>
                  </a:txBody>
                  <a:tcPr anchor="ctr">
                    <a:solidFill>
                      <a:schemeClr val="accent3">
                        <a:lumMod val="20000"/>
                        <a:lumOff val="80000"/>
                      </a:schemeClr>
                    </a:solidFill>
                  </a:tcPr>
                </a:tc>
                <a:tc>
                  <a:txBody>
                    <a:bodyPr/>
                    <a:lstStyle/>
                    <a:p>
                      <a:pPr algn="ctr"/>
                      <a:r>
                        <a:rPr lang="en-US" sz="1400" dirty="0"/>
                        <a:t>Call 2 + No Voicemail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LinkedIn InMail 1</a:t>
                      </a:r>
                    </a:p>
                  </a:txBody>
                  <a:tcPr anchor="ctr">
                    <a:solidFill>
                      <a:schemeClr val="accent3">
                        <a:lumMod val="20000"/>
                        <a:lumOff val="80000"/>
                      </a:schemeClr>
                    </a:solidFill>
                  </a:tcPr>
                </a:tc>
                <a:tc>
                  <a:txBody>
                    <a:bodyPr/>
                    <a:lstStyle/>
                    <a:p>
                      <a:pPr algn="ctr"/>
                      <a:r>
                        <a:rPr lang="en-US" sz="1400" dirty="0"/>
                        <a:t>Call 3 + No Voicemail</a:t>
                      </a:r>
                    </a:p>
                    <a:p>
                      <a:pPr algn="ctr"/>
                      <a:r>
                        <a:rPr lang="en-US" sz="1400" dirty="0"/>
                        <a:t>Email 2</a:t>
                      </a:r>
                    </a:p>
                  </a:txBody>
                  <a:tcPr anchor="ctr">
                    <a:solidFill>
                      <a:schemeClr val="accent3">
                        <a:lumMod val="20000"/>
                        <a:lumOff val="80000"/>
                      </a:schemeClr>
                    </a:solidFill>
                  </a:tcPr>
                </a:tc>
                <a:tc>
                  <a:txBody>
                    <a:bodyPr/>
                    <a:lstStyle/>
                    <a:p>
                      <a:pPr algn="ctr"/>
                      <a:r>
                        <a:rPr lang="en-US" sz="1400" dirty="0"/>
                        <a:t>Call 4 + Voicemail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LinkedIn InMail 2</a:t>
                      </a:r>
                    </a:p>
                  </a:txBody>
                  <a:tcPr anchor="ctr">
                    <a:solidFill>
                      <a:schemeClr val="accent3">
                        <a:lumMod val="20000"/>
                        <a:lumOff val="80000"/>
                      </a:schemeClr>
                    </a:solidFill>
                  </a:tcPr>
                </a:tc>
                <a:tc>
                  <a:txBody>
                    <a:bodyPr/>
                    <a:lstStyle/>
                    <a:p>
                      <a:pPr algn="ctr" rtl="0"/>
                      <a:r>
                        <a:rPr lang="en-US" sz="1400" dirty="0"/>
                        <a:t>Call 5 + No Voicemail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Email 3</a:t>
                      </a:r>
                    </a:p>
                  </a:txBody>
                  <a:tcPr anchor="ctr">
                    <a:solidFill>
                      <a:schemeClr val="accent3">
                        <a:lumMod val="20000"/>
                        <a:lumOff val="80000"/>
                      </a:schemeClr>
                    </a:solidFill>
                  </a:tcPr>
                </a:tc>
                <a:extLst>
                  <a:ext uri="{0D108BD9-81ED-4DB2-BD59-A6C34878D82A}">
                    <a16:rowId xmlns:a16="http://schemas.microsoft.com/office/drawing/2014/main" val="523050150"/>
                  </a:ext>
                </a:extLst>
              </a:tr>
            </a:tbl>
          </a:graphicData>
        </a:graphic>
      </p:graphicFrame>
      <p:sp>
        <p:nvSpPr>
          <p:cNvPr id="17" name="TextBox 16">
            <a:extLst>
              <a:ext uri="{FF2B5EF4-FFF2-40B4-BE49-F238E27FC236}">
                <a16:creationId xmlns:a16="http://schemas.microsoft.com/office/drawing/2014/main" id="{1C391DE7-6FCE-4D92-8AFE-8DA4337FCEEE}"/>
              </a:ext>
            </a:extLst>
          </p:cNvPr>
          <p:cNvSpPr txBox="1"/>
          <p:nvPr/>
        </p:nvSpPr>
        <p:spPr>
          <a:xfrm>
            <a:off x="2586844" y="2247196"/>
            <a:ext cx="7872346" cy="369332"/>
          </a:xfrm>
          <a:prstGeom prst="rect">
            <a:avLst/>
          </a:prstGeom>
          <a:noFill/>
        </p:spPr>
        <p:txBody>
          <a:bodyPr wrap="square" rtlCol="0">
            <a:spAutoFit/>
          </a:bodyPr>
          <a:lstStyle/>
          <a:p>
            <a:r>
              <a:rPr lang="en-US" b="1" dirty="0"/>
              <a:t>TOUCH PLAN TO  START THE DAY AFTER MARKETING EMAIL SEND</a:t>
            </a:r>
          </a:p>
        </p:txBody>
      </p:sp>
      <p:sp>
        <p:nvSpPr>
          <p:cNvPr id="18" name="TextBox 17">
            <a:extLst>
              <a:ext uri="{FF2B5EF4-FFF2-40B4-BE49-F238E27FC236}">
                <a16:creationId xmlns:a16="http://schemas.microsoft.com/office/drawing/2014/main" id="{2392D07E-67CE-4084-BBA0-F6509ECDD8F6}"/>
              </a:ext>
            </a:extLst>
          </p:cNvPr>
          <p:cNvSpPr txBox="1"/>
          <p:nvPr/>
        </p:nvSpPr>
        <p:spPr>
          <a:xfrm>
            <a:off x="9372798" y="4330757"/>
            <a:ext cx="1537062" cy="523220"/>
          </a:xfrm>
          <a:prstGeom prst="rect">
            <a:avLst/>
          </a:prstGeom>
          <a:noFill/>
        </p:spPr>
        <p:txBody>
          <a:bodyPr wrap="square" rtlCol="0">
            <a:spAutoFit/>
          </a:bodyPr>
          <a:lstStyle/>
          <a:p>
            <a:pPr algn="ctr"/>
            <a:r>
              <a:rPr lang="en-US" sz="1400" b="1" dirty="0"/>
              <a:t>10 TOUCHES IN FIRST 5 DAYS</a:t>
            </a:r>
          </a:p>
        </p:txBody>
      </p:sp>
      <p:graphicFrame>
        <p:nvGraphicFramePr>
          <p:cNvPr id="19" name="Table 4">
            <a:extLst>
              <a:ext uri="{FF2B5EF4-FFF2-40B4-BE49-F238E27FC236}">
                <a16:creationId xmlns:a16="http://schemas.microsoft.com/office/drawing/2014/main" id="{D99C9C22-A1D1-4AE8-8C3C-A666DC49532B}"/>
              </a:ext>
            </a:extLst>
          </p:cNvPr>
          <p:cNvGraphicFramePr>
            <a:graphicFrameLocks noGrp="1"/>
          </p:cNvGraphicFramePr>
          <p:nvPr>
            <p:extLst>
              <p:ext uri="{D42A27DB-BD31-4B8C-83A1-F6EECF244321}">
                <p14:modId xmlns:p14="http://schemas.microsoft.com/office/powerpoint/2010/main" val="1184320060"/>
              </p:ext>
            </p:extLst>
          </p:nvPr>
        </p:nvGraphicFramePr>
        <p:xfrm>
          <a:off x="1148594" y="4971887"/>
          <a:ext cx="10136775" cy="1102359"/>
        </p:xfrm>
        <a:graphic>
          <a:graphicData uri="http://schemas.openxmlformats.org/drawingml/2006/table">
            <a:tbl>
              <a:tblPr firstRow="1" bandRow="1">
                <a:tableStyleId>{F5AB1C69-6EDB-4FF4-983F-18BD219EF322}</a:tableStyleId>
              </a:tblPr>
              <a:tblGrid>
                <a:gridCol w="2027355">
                  <a:extLst>
                    <a:ext uri="{9D8B030D-6E8A-4147-A177-3AD203B41FA5}">
                      <a16:colId xmlns:a16="http://schemas.microsoft.com/office/drawing/2014/main" val="2503177669"/>
                    </a:ext>
                  </a:extLst>
                </a:gridCol>
                <a:gridCol w="2027355">
                  <a:extLst>
                    <a:ext uri="{9D8B030D-6E8A-4147-A177-3AD203B41FA5}">
                      <a16:colId xmlns:a16="http://schemas.microsoft.com/office/drawing/2014/main" val="2029774234"/>
                    </a:ext>
                  </a:extLst>
                </a:gridCol>
                <a:gridCol w="2027355">
                  <a:extLst>
                    <a:ext uri="{9D8B030D-6E8A-4147-A177-3AD203B41FA5}">
                      <a16:colId xmlns:a16="http://schemas.microsoft.com/office/drawing/2014/main" val="2834402586"/>
                    </a:ext>
                  </a:extLst>
                </a:gridCol>
                <a:gridCol w="2027355">
                  <a:extLst>
                    <a:ext uri="{9D8B030D-6E8A-4147-A177-3AD203B41FA5}">
                      <a16:colId xmlns:a16="http://schemas.microsoft.com/office/drawing/2014/main" val="1646035489"/>
                    </a:ext>
                  </a:extLst>
                </a:gridCol>
                <a:gridCol w="2027355">
                  <a:extLst>
                    <a:ext uri="{9D8B030D-6E8A-4147-A177-3AD203B41FA5}">
                      <a16:colId xmlns:a16="http://schemas.microsoft.com/office/drawing/2014/main" val="2897959234"/>
                    </a:ext>
                  </a:extLst>
                </a:gridCol>
              </a:tblGrid>
              <a:tr h="459841">
                <a:tc>
                  <a:txBody>
                    <a:bodyPr/>
                    <a:lstStyle/>
                    <a:p>
                      <a:pPr algn="ctr"/>
                      <a:r>
                        <a:rPr lang="en-US" sz="1600" dirty="0"/>
                        <a:t>Day 6</a:t>
                      </a:r>
                    </a:p>
                  </a:txBody>
                  <a:tcPr anchor="ctr">
                    <a:solidFill>
                      <a:srgbClr val="0068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Day 7</a:t>
                      </a:r>
                    </a:p>
                  </a:txBody>
                  <a:tcPr anchor="ctr">
                    <a:solidFill>
                      <a:srgbClr val="0068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Day 8</a:t>
                      </a:r>
                    </a:p>
                  </a:txBody>
                  <a:tcPr anchor="ctr">
                    <a:solidFill>
                      <a:srgbClr val="0068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Day 9</a:t>
                      </a:r>
                    </a:p>
                  </a:txBody>
                  <a:tcPr anchor="ctr">
                    <a:solidFill>
                      <a:srgbClr val="0068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Day 10</a:t>
                      </a:r>
                    </a:p>
                  </a:txBody>
                  <a:tcPr anchor="ctr">
                    <a:solidFill>
                      <a:srgbClr val="00688C"/>
                    </a:solidFill>
                  </a:tcPr>
                </a:tc>
                <a:extLst>
                  <a:ext uri="{0D108BD9-81ED-4DB2-BD59-A6C34878D82A}">
                    <a16:rowId xmlns:a16="http://schemas.microsoft.com/office/drawing/2014/main" val="1904389903"/>
                  </a:ext>
                </a:extLst>
              </a:tr>
              <a:tr h="642518">
                <a:tc>
                  <a:txBody>
                    <a:bodyPr/>
                    <a:lstStyle/>
                    <a:p>
                      <a:pPr algn="ctr"/>
                      <a:r>
                        <a:rPr lang="en-US" sz="1400" dirty="0"/>
                        <a:t>Call 6 + Voicemail 3</a:t>
                      </a:r>
                    </a:p>
                    <a:p>
                      <a:pPr algn="ctr"/>
                      <a:r>
                        <a:rPr lang="en-US" sz="1400" dirty="0"/>
                        <a:t>Email 4</a:t>
                      </a:r>
                    </a:p>
                  </a:txBody>
                  <a:tcPr anchor="ctr">
                    <a:solidFill>
                      <a:schemeClr val="accent3">
                        <a:lumMod val="20000"/>
                        <a:lumOff val="80000"/>
                      </a:schemeClr>
                    </a:solidFill>
                  </a:tcPr>
                </a:tc>
                <a:tc>
                  <a:txBody>
                    <a:bodyPr/>
                    <a:lstStyle/>
                    <a:p>
                      <a:pPr algn="ctr"/>
                      <a:r>
                        <a:rPr lang="en-US" sz="1400" dirty="0"/>
                        <a:t>Call 7 + No Voicemail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LinkedIn InMail 3</a:t>
                      </a:r>
                    </a:p>
                  </a:txBody>
                  <a:tcPr anchor="ctr">
                    <a:solidFill>
                      <a:schemeClr val="accent3">
                        <a:lumMod val="20000"/>
                        <a:lumOff val="80000"/>
                      </a:schemeClr>
                    </a:solidFill>
                  </a:tcPr>
                </a:tc>
                <a:tc>
                  <a:txBody>
                    <a:bodyPr/>
                    <a:lstStyle/>
                    <a:p>
                      <a:pPr algn="ctr"/>
                      <a:r>
                        <a:rPr lang="en-US" sz="1400" dirty="0"/>
                        <a:t>Call 8 + No Voicemail</a:t>
                      </a:r>
                    </a:p>
                    <a:p>
                      <a:pPr algn="ctr"/>
                      <a:r>
                        <a:rPr lang="en-US" sz="1400" dirty="0"/>
                        <a:t>Email 5</a:t>
                      </a:r>
                    </a:p>
                  </a:txBody>
                  <a:tcPr anchor="ctr">
                    <a:solidFill>
                      <a:schemeClr val="accent3">
                        <a:lumMod val="20000"/>
                        <a:lumOff val="80000"/>
                      </a:schemeClr>
                    </a:solidFill>
                  </a:tcPr>
                </a:tc>
                <a:tc>
                  <a:txBody>
                    <a:bodyPr/>
                    <a:lstStyle/>
                    <a:p>
                      <a:pPr algn="ctr"/>
                      <a:r>
                        <a:rPr lang="en-US" sz="1400" dirty="0"/>
                        <a:t>Call 9 + Voicemail 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LinkedIn InMail 4 </a:t>
                      </a:r>
                    </a:p>
                  </a:txBody>
                  <a:tcPr anchor="ctr">
                    <a:solidFill>
                      <a:schemeClr val="accent3">
                        <a:lumMod val="20000"/>
                        <a:lumOff val="80000"/>
                      </a:schemeClr>
                    </a:solidFill>
                  </a:tcPr>
                </a:tc>
                <a:tc>
                  <a:txBody>
                    <a:bodyPr/>
                    <a:lstStyle/>
                    <a:p>
                      <a:pPr algn="ctr"/>
                      <a:r>
                        <a:rPr lang="en-US" sz="1400" dirty="0"/>
                        <a:t>Call 10 + No Voicemail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Email 6 </a:t>
                      </a:r>
                    </a:p>
                  </a:txBody>
                  <a:tcPr anchor="ctr">
                    <a:solidFill>
                      <a:schemeClr val="accent3">
                        <a:lumMod val="20000"/>
                        <a:lumOff val="80000"/>
                      </a:schemeClr>
                    </a:solidFill>
                  </a:tcPr>
                </a:tc>
                <a:extLst>
                  <a:ext uri="{0D108BD9-81ED-4DB2-BD59-A6C34878D82A}">
                    <a16:rowId xmlns:a16="http://schemas.microsoft.com/office/drawing/2014/main" val="523050150"/>
                  </a:ext>
                </a:extLst>
              </a:tr>
            </a:tbl>
          </a:graphicData>
        </a:graphic>
      </p:graphicFrame>
    </p:spTree>
    <p:extLst>
      <p:ext uri="{BB962C8B-B14F-4D97-AF65-F5344CB8AC3E}">
        <p14:creationId xmlns:p14="http://schemas.microsoft.com/office/powerpoint/2010/main" val="242794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195043-E1AB-7846-AAB1-DB871BB0D2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55766" y="2234150"/>
            <a:ext cx="1071902" cy="1384085"/>
          </a:xfrm>
          <a:prstGeom prst="rect">
            <a:avLst/>
          </a:prstGeom>
        </p:spPr>
      </p:pic>
      <p:cxnSp>
        <p:nvCxnSpPr>
          <p:cNvPr id="156" name="Straight Connector 155">
            <a:extLst>
              <a:ext uri="{FF2B5EF4-FFF2-40B4-BE49-F238E27FC236}">
                <a16:creationId xmlns:a16="http://schemas.microsoft.com/office/drawing/2014/main" id="{A69A6CF3-F0FF-5740-9E42-4CD04B5A702D}"/>
              </a:ext>
            </a:extLst>
          </p:cNvPr>
          <p:cNvCxnSpPr>
            <a:cxnSpLocks/>
          </p:cNvCxnSpPr>
          <p:nvPr/>
        </p:nvCxnSpPr>
        <p:spPr>
          <a:xfrm>
            <a:off x="3149304" y="4050113"/>
            <a:ext cx="0" cy="742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A0EFA17-1EE9-494A-A219-E4751D572EA7}"/>
              </a:ext>
            </a:extLst>
          </p:cNvPr>
          <p:cNvCxnSpPr>
            <a:cxnSpLocks/>
          </p:cNvCxnSpPr>
          <p:nvPr/>
        </p:nvCxnSpPr>
        <p:spPr>
          <a:xfrm>
            <a:off x="6110792" y="4045256"/>
            <a:ext cx="0" cy="742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1DD0668-BB26-A341-BC17-6BECBDEDDB54}"/>
              </a:ext>
            </a:extLst>
          </p:cNvPr>
          <p:cNvCxnSpPr>
            <a:cxnSpLocks/>
          </p:cNvCxnSpPr>
          <p:nvPr/>
        </p:nvCxnSpPr>
        <p:spPr>
          <a:xfrm>
            <a:off x="9040922" y="4106417"/>
            <a:ext cx="0" cy="742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4B60D5C-BB30-2049-A033-D65BAD2B82B6}"/>
              </a:ext>
            </a:extLst>
          </p:cNvPr>
          <p:cNvCxnSpPr>
            <a:cxnSpLocks/>
          </p:cNvCxnSpPr>
          <p:nvPr/>
        </p:nvCxnSpPr>
        <p:spPr>
          <a:xfrm flipH="1">
            <a:off x="5336694" y="3842908"/>
            <a:ext cx="4608" cy="92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31916D7-6E55-574A-B506-CD59807846E7}"/>
              </a:ext>
            </a:extLst>
          </p:cNvPr>
          <p:cNvCxnSpPr/>
          <p:nvPr/>
        </p:nvCxnSpPr>
        <p:spPr>
          <a:xfrm>
            <a:off x="2205803" y="3552505"/>
            <a:ext cx="0" cy="1239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23E00DE-1480-9642-A73F-45E880DF2E49}"/>
              </a:ext>
            </a:extLst>
          </p:cNvPr>
          <p:cNvCxnSpPr/>
          <p:nvPr/>
        </p:nvCxnSpPr>
        <p:spPr>
          <a:xfrm>
            <a:off x="8186128" y="3588625"/>
            <a:ext cx="0" cy="1239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1191530-E378-A040-8448-BD5B3F5C57E7}"/>
              </a:ext>
            </a:extLst>
          </p:cNvPr>
          <p:cNvCxnSpPr/>
          <p:nvPr/>
        </p:nvCxnSpPr>
        <p:spPr>
          <a:xfrm>
            <a:off x="10010582" y="3540244"/>
            <a:ext cx="0" cy="1239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09EB34E-006C-B848-83B6-E7841A45ABEC}"/>
              </a:ext>
            </a:extLst>
          </p:cNvPr>
          <p:cNvCxnSpPr/>
          <p:nvPr/>
        </p:nvCxnSpPr>
        <p:spPr>
          <a:xfrm>
            <a:off x="7046773" y="3616996"/>
            <a:ext cx="0" cy="1239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A671AEC-CB59-E747-9109-9FA9D9820025}"/>
              </a:ext>
            </a:extLst>
          </p:cNvPr>
          <p:cNvCxnSpPr/>
          <p:nvPr/>
        </p:nvCxnSpPr>
        <p:spPr>
          <a:xfrm>
            <a:off x="4170630" y="3553634"/>
            <a:ext cx="0" cy="1239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12</a:t>
            </a:fld>
            <a:endParaRPr lang="en-US" dirty="0"/>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1"/>
          </p:nvPr>
        </p:nvSpPr>
        <p:spPr>
          <a:xfrm>
            <a:off x="1127759" y="6423978"/>
            <a:ext cx="5745379" cy="365125"/>
          </a:xfrm>
        </p:spPr>
        <p:txBody>
          <a:bodyPr/>
          <a:lstStyle/>
          <a:p>
            <a:r>
              <a:rPr lang="en-US" dirty="0"/>
              <a:t>Copyright © 2021, Oracle and/or its affiliates  |  Confidential: Internal/Restricted/Highly Restricted</a:t>
            </a:r>
          </a:p>
        </p:txBody>
      </p:sp>
      <p:sp>
        <p:nvSpPr>
          <p:cNvPr id="58" name="Title 1">
            <a:extLst>
              <a:ext uri="{FF2B5EF4-FFF2-40B4-BE49-F238E27FC236}">
                <a16:creationId xmlns:a16="http://schemas.microsoft.com/office/drawing/2014/main" id="{3977188B-CB11-8F40-8B9B-098C1B2965DB}"/>
              </a:ext>
            </a:extLst>
          </p:cNvPr>
          <p:cNvSpPr txBox="1">
            <a:spLocks/>
          </p:cNvSpPr>
          <p:nvPr/>
        </p:nvSpPr>
        <p:spPr>
          <a:xfrm>
            <a:off x="711291" y="369328"/>
            <a:ext cx="10671048" cy="82296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GB" dirty="0"/>
              <a:t>Timeline Overview</a:t>
            </a:r>
          </a:p>
          <a:p>
            <a:r>
              <a:rPr lang="en-US" sz="1800" b="0" dirty="0"/>
              <a:t>Note: Optimal email sends times are Tuesday or Wednesday @ 11am Eastern</a:t>
            </a:r>
          </a:p>
          <a:p>
            <a:endParaRPr lang="en-GB" dirty="0"/>
          </a:p>
        </p:txBody>
      </p:sp>
      <p:pic>
        <p:nvPicPr>
          <p:cNvPr id="11" name="Picture 10">
            <a:extLst>
              <a:ext uri="{FF2B5EF4-FFF2-40B4-BE49-F238E27FC236}">
                <a16:creationId xmlns:a16="http://schemas.microsoft.com/office/drawing/2014/main" id="{46559F79-70E1-264E-9788-4FF4C6574D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3258" y="2236830"/>
            <a:ext cx="1077759" cy="1404218"/>
          </a:xfrm>
          <a:prstGeom prst="rect">
            <a:avLst/>
          </a:prstGeom>
        </p:spPr>
      </p:pic>
      <p:sp>
        <p:nvSpPr>
          <p:cNvPr id="4" name="TextBox 3">
            <a:extLst>
              <a:ext uri="{FF2B5EF4-FFF2-40B4-BE49-F238E27FC236}">
                <a16:creationId xmlns:a16="http://schemas.microsoft.com/office/drawing/2014/main" id="{225F4BF1-A31E-8043-8F37-5A976847B511}"/>
              </a:ext>
            </a:extLst>
          </p:cNvPr>
          <p:cNvSpPr txBox="1"/>
          <p:nvPr/>
        </p:nvSpPr>
        <p:spPr>
          <a:xfrm>
            <a:off x="3499321" y="1234963"/>
            <a:ext cx="1992222" cy="969496"/>
          </a:xfrm>
          <a:prstGeom prst="rect">
            <a:avLst/>
          </a:prstGeom>
          <a:noFill/>
        </p:spPr>
        <p:txBody>
          <a:bodyPr wrap="square" rtlCol="0">
            <a:spAutoFit/>
          </a:bodyPr>
          <a:lstStyle/>
          <a:p>
            <a:r>
              <a:rPr lang="en-US" sz="1200" b="1" dirty="0"/>
              <a:t>Social Posts: I</a:t>
            </a:r>
            <a:r>
              <a:rPr lang="en-US" sz="1200" dirty="0"/>
              <a:t>n tandem with emails.</a:t>
            </a:r>
            <a:br>
              <a:rPr lang="en-US" sz="1100" dirty="0"/>
            </a:br>
            <a:r>
              <a:rPr lang="en-US" sz="1100" b="1" dirty="0">
                <a:solidFill>
                  <a:srgbClr val="AE562C"/>
                </a:solidFill>
              </a:rPr>
              <a:t>Send: </a:t>
            </a:r>
            <a:r>
              <a:rPr lang="en-US" sz="1100" dirty="0"/>
              <a:t>1 day after marketing email is sent </a:t>
            </a:r>
          </a:p>
          <a:p>
            <a:endParaRPr lang="en-US" sz="1100" dirty="0"/>
          </a:p>
        </p:txBody>
      </p:sp>
      <p:sp>
        <p:nvSpPr>
          <p:cNvPr id="45" name="TextBox 44">
            <a:extLst>
              <a:ext uri="{FF2B5EF4-FFF2-40B4-BE49-F238E27FC236}">
                <a16:creationId xmlns:a16="http://schemas.microsoft.com/office/drawing/2014/main" id="{62F5196B-BAC1-4C45-A683-51A602A5A18F}"/>
              </a:ext>
            </a:extLst>
          </p:cNvPr>
          <p:cNvSpPr txBox="1"/>
          <p:nvPr/>
        </p:nvSpPr>
        <p:spPr>
          <a:xfrm>
            <a:off x="1371935" y="1278730"/>
            <a:ext cx="1552479" cy="615553"/>
          </a:xfrm>
          <a:prstGeom prst="rect">
            <a:avLst/>
          </a:prstGeom>
          <a:noFill/>
        </p:spPr>
        <p:txBody>
          <a:bodyPr wrap="square" rtlCol="0">
            <a:spAutoFit/>
          </a:bodyPr>
          <a:lstStyle/>
          <a:p>
            <a:r>
              <a:rPr lang="en-US" sz="1200" b="1" dirty="0"/>
              <a:t>Marketing Email: </a:t>
            </a:r>
            <a:br>
              <a:rPr lang="en-US" sz="1200" b="1" dirty="0"/>
            </a:br>
            <a:r>
              <a:rPr lang="en-US" sz="1100" b="1" dirty="0">
                <a:solidFill>
                  <a:srgbClr val="AE562C"/>
                </a:solidFill>
              </a:rPr>
              <a:t>Send:</a:t>
            </a:r>
            <a:r>
              <a:rPr lang="en-US" sz="1100" dirty="0">
                <a:solidFill>
                  <a:srgbClr val="AE562C"/>
                </a:solidFill>
              </a:rPr>
              <a:t> </a:t>
            </a:r>
            <a:r>
              <a:rPr lang="en-US" sz="1100" dirty="0"/>
              <a:t>1 white paper each week</a:t>
            </a:r>
            <a:endParaRPr lang="en-US" dirty="0"/>
          </a:p>
        </p:txBody>
      </p:sp>
      <p:sp>
        <p:nvSpPr>
          <p:cNvPr id="67" name="TextBox 66">
            <a:extLst>
              <a:ext uri="{FF2B5EF4-FFF2-40B4-BE49-F238E27FC236}">
                <a16:creationId xmlns:a16="http://schemas.microsoft.com/office/drawing/2014/main" id="{5704DFBA-593A-3E4C-9A48-BBC0AAFFB4AC}"/>
              </a:ext>
            </a:extLst>
          </p:cNvPr>
          <p:cNvSpPr txBox="1"/>
          <p:nvPr/>
        </p:nvSpPr>
        <p:spPr>
          <a:xfrm>
            <a:off x="10083886" y="1156532"/>
            <a:ext cx="1720928" cy="969496"/>
          </a:xfrm>
          <a:prstGeom prst="rect">
            <a:avLst/>
          </a:prstGeom>
          <a:noFill/>
        </p:spPr>
        <p:txBody>
          <a:bodyPr wrap="square" rtlCol="0">
            <a:spAutoFit/>
          </a:bodyPr>
          <a:lstStyle/>
          <a:p>
            <a:r>
              <a:rPr lang="en-US" sz="1200" b="1" dirty="0">
                <a:solidFill>
                  <a:srgbClr val="00688C"/>
                </a:solidFill>
              </a:rPr>
              <a:t>Optional Customer Story: </a:t>
            </a:r>
          </a:p>
          <a:p>
            <a:r>
              <a:rPr lang="en-US" sz="1100" b="1" dirty="0">
                <a:solidFill>
                  <a:srgbClr val="AE562C"/>
                </a:solidFill>
              </a:rPr>
              <a:t>Send: </a:t>
            </a:r>
            <a:r>
              <a:rPr lang="en-US" sz="1100" dirty="0"/>
              <a:t>1 week after last email, if available</a:t>
            </a:r>
          </a:p>
          <a:p>
            <a:endParaRPr lang="en-US" sz="1100" dirty="0"/>
          </a:p>
        </p:txBody>
      </p:sp>
      <p:sp>
        <p:nvSpPr>
          <p:cNvPr id="8" name="Bevel 7">
            <a:extLst>
              <a:ext uri="{FF2B5EF4-FFF2-40B4-BE49-F238E27FC236}">
                <a16:creationId xmlns:a16="http://schemas.microsoft.com/office/drawing/2014/main" id="{3A13BAA6-1345-274D-8B8D-5E18670BA8F4}"/>
              </a:ext>
            </a:extLst>
          </p:cNvPr>
          <p:cNvSpPr/>
          <p:nvPr/>
        </p:nvSpPr>
        <p:spPr>
          <a:xfrm>
            <a:off x="656900" y="4807949"/>
            <a:ext cx="11221636" cy="81111"/>
          </a:xfrm>
          <a:prstGeom prst="beve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A344BE1A-C91D-D14E-AA74-6111172FEC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16064" y="2238772"/>
            <a:ext cx="1070596" cy="1389938"/>
          </a:xfrm>
          <a:prstGeom prst="rect">
            <a:avLst/>
          </a:prstGeom>
        </p:spPr>
      </p:pic>
      <p:cxnSp>
        <p:nvCxnSpPr>
          <p:cNvPr id="15" name="Straight Connector 14">
            <a:extLst>
              <a:ext uri="{FF2B5EF4-FFF2-40B4-BE49-F238E27FC236}">
                <a16:creationId xmlns:a16="http://schemas.microsoft.com/office/drawing/2014/main" id="{8918259E-C00B-E747-A974-75F2C5560EC6}"/>
              </a:ext>
            </a:extLst>
          </p:cNvPr>
          <p:cNvCxnSpPr/>
          <p:nvPr/>
        </p:nvCxnSpPr>
        <p:spPr>
          <a:xfrm>
            <a:off x="1124455" y="3610940"/>
            <a:ext cx="0" cy="1239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C6D6C13-5347-BB43-B347-9EF0C7C999F5}"/>
              </a:ext>
            </a:extLst>
          </p:cNvPr>
          <p:cNvSpPr txBox="1"/>
          <p:nvPr/>
        </p:nvSpPr>
        <p:spPr>
          <a:xfrm>
            <a:off x="1738074" y="4990690"/>
            <a:ext cx="827168" cy="507831"/>
          </a:xfrm>
          <a:prstGeom prst="rect">
            <a:avLst/>
          </a:prstGeom>
          <a:noFill/>
        </p:spPr>
        <p:txBody>
          <a:bodyPr wrap="square" rtlCol="0">
            <a:spAutoFit/>
          </a:bodyPr>
          <a:lstStyle/>
          <a:p>
            <a:r>
              <a:rPr lang="en-US" sz="900" dirty="0"/>
              <a:t>1 day after first email send</a:t>
            </a:r>
          </a:p>
        </p:txBody>
      </p:sp>
      <p:sp>
        <p:nvSpPr>
          <p:cNvPr id="95" name="TextBox 94">
            <a:extLst>
              <a:ext uri="{FF2B5EF4-FFF2-40B4-BE49-F238E27FC236}">
                <a16:creationId xmlns:a16="http://schemas.microsoft.com/office/drawing/2014/main" id="{9B1908FA-7270-A544-B8CC-AA2FFA22CA3E}"/>
              </a:ext>
            </a:extLst>
          </p:cNvPr>
          <p:cNvSpPr txBox="1"/>
          <p:nvPr/>
        </p:nvSpPr>
        <p:spPr>
          <a:xfrm>
            <a:off x="762000" y="4990690"/>
            <a:ext cx="827168" cy="230832"/>
          </a:xfrm>
          <a:prstGeom prst="rect">
            <a:avLst/>
          </a:prstGeom>
          <a:noFill/>
        </p:spPr>
        <p:txBody>
          <a:bodyPr wrap="square" rtlCol="0">
            <a:spAutoFit/>
          </a:bodyPr>
          <a:lstStyle/>
          <a:p>
            <a:r>
              <a:rPr lang="en-US" sz="900" dirty="0"/>
              <a:t>First send</a:t>
            </a:r>
          </a:p>
        </p:txBody>
      </p:sp>
      <p:sp>
        <p:nvSpPr>
          <p:cNvPr id="97" name="TextBox 96">
            <a:extLst>
              <a:ext uri="{FF2B5EF4-FFF2-40B4-BE49-F238E27FC236}">
                <a16:creationId xmlns:a16="http://schemas.microsoft.com/office/drawing/2014/main" id="{3EF6D6BB-B86D-B54F-A89A-0A3871815203}"/>
              </a:ext>
            </a:extLst>
          </p:cNvPr>
          <p:cNvSpPr txBox="1"/>
          <p:nvPr/>
        </p:nvSpPr>
        <p:spPr>
          <a:xfrm>
            <a:off x="3805166" y="4990690"/>
            <a:ext cx="827168" cy="507831"/>
          </a:xfrm>
          <a:prstGeom prst="rect">
            <a:avLst/>
          </a:prstGeom>
          <a:noFill/>
        </p:spPr>
        <p:txBody>
          <a:bodyPr wrap="square" rtlCol="0">
            <a:spAutoFit/>
          </a:bodyPr>
          <a:lstStyle/>
          <a:p>
            <a:r>
              <a:rPr lang="en-US" sz="900" dirty="0"/>
              <a:t>1 week after #1 email asset send</a:t>
            </a:r>
          </a:p>
        </p:txBody>
      </p:sp>
      <p:sp>
        <p:nvSpPr>
          <p:cNvPr id="98" name="TextBox 97">
            <a:extLst>
              <a:ext uri="{FF2B5EF4-FFF2-40B4-BE49-F238E27FC236}">
                <a16:creationId xmlns:a16="http://schemas.microsoft.com/office/drawing/2014/main" id="{EB1BBC57-1AB8-8946-9D4E-D9A5634CE9B9}"/>
              </a:ext>
            </a:extLst>
          </p:cNvPr>
          <p:cNvSpPr txBox="1"/>
          <p:nvPr/>
        </p:nvSpPr>
        <p:spPr>
          <a:xfrm>
            <a:off x="6724286" y="4990690"/>
            <a:ext cx="827168" cy="507831"/>
          </a:xfrm>
          <a:prstGeom prst="rect">
            <a:avLst/>
          </a:prstGeom>
          <a:noFill/>
        </p:spPr>
        <p:txBody>
          <a:bodyPr wrap="square" rtlCol="0">
            <a:spAutoFit/>
          </a:bodyPr>
          <a:lstStyle/>
          <a:p>
            <a:r>
              <a:rPr lang="en-US" sz="900" dirty="0"/>
              <a:t>2 week after first email asset send</a:t>
            </a:r>
          </a:p>
        </p:txBody>
      </p:sp>
      <p:sp>
        <p:nvSpPr>
          <p:cNvPr id="99" name="TextBox 98">
            <a:extLst>
              <a:ext uri="{FF2B5EF4-FFF2-40B4-BE49-F238E27FC236}">
                <a16:creationId xmlns:a16="http://schemas.microsoft.com/office/drawing/2014/main" id="{84389A97-B711-BB4C-9C7D-CA0EFB3E3545}"/>
              </a:ext>
            </a:extLst>
          </p:cNvPr>
          <p:cNvSpPr txBox="1"/>
          <p:nvPr/>
        </p:nvSpPr>
        <p:spPr>
          <a:xfrm>
            <a:off x="9656068" y="4990690"/>
            <a:ext cx="827168" cy="507831"/>
          </a:xfrm>
          <a:prstGeom prst="rect">
            <a:avLst/>
          </a:prstGeom>
          <a:noFill/>
        </p:spPr>
        <p:txBody>
          <a:bodyPr wrap="square" rtlCol="0">
            <a:spAutoFit/>
          </a:bodyPr>
          <a:lstStyle/>
          <a:p>
            <a:r>
              <a:rPr lang="en-US" sz="900" dirty="0"/>
              <a:t>3 week after first email asset send</a:t>
            </a:r>
          </a:p>
        </p:txBody>
      </p:sp>
      <p:sp>
        <p:nvSpPr>
          <p:cNvPr id="102" name="TextBox 101">
            <a:extLst>
              <a:ext uri="{FF2B5EF4-FFF2-40B4-BE49-F238E27FC236}">
                <a16:creationId xmlns:a16="http://schemas.microsoft.com/office/drawing/2014/main" id="{545CFED1-BBC9-FD46-83C6-D1AC56FC4F5B}"/>
              </a:ext>
            </a:extLst>
          </p:cNvPr>
          <p:cNvSpPr txBox="1"/>
          <p:nvPr/>
        </p:nvSpPr>
        <p:spPr>
          <a:xfrm>
            <a:off x="4779784" y="4990690"/>
            <a:ext cx="1018180" cy="369332"/>
          </a:xfrm>
          <a:prstGeom prst="rect">
            <a:avLst/>
          </a:prstGeom>
          <a:noFill/>
        </p:spPr>
        <p:txBody>
          <a:bodyPr wrap="square" rtlCol="0">
            <a:spAutoFit/>
          </a:bodyPr>
          <a:lstStyle/>
          <a:p>
            <a:r>
              <a:rPr lang="en-US" sz="900" dirty="0"/>
              <a:t>1 day after #2 email send</a:t>
            </a:r>
          </a:p>
        </p:txBody>
      </p:sp>
      <p:grpSp>
        <p:nvGrpSpPr>
          <p:cNvPr id="54" name="Group 53">
            <a:extLst>
              <a:ext uri="{FF2B5EF4-FFF2-40B4-BE49-F238E27FC236}">
                <a16:creationId xmlns:a16="http://schemas.microsoft.com/office/drawing/2014/main" id="{02820B75-00D9-454E-A8D2-7BE571E3F55E}"/>
              </a:ext>
            </a:extLst>
          </p:cNvPr>
          <p:cNvGrpSpPr/>
          <p:nvPr/>
        </p:nvGrpSpPr>
        <p:grpSpPr>
          <a:xfrm>
            <a:off x="6217526" y="6446256"/>
            <a:ext cx="292335" cy="286224"/>
            <a:chOff x="6397625" y="3290888"/>
            <a:chExt cx="585788" cy="587375"/>
          </a:xfrm>
        </p:grpSpPr>
        <p:sp>
          <p:nvSpPr>
            <p:cNvPr id="55" name="Oval 32">
              <a:extLst>
                <a:ext uri="{FF2B5EF4-FFF2-40B4-BE49-F238E27FC236}">
                  <a16:creationId xmlns:a16="http://schemas.microsoft.com/office/drawing/2014/main" id="{4D67B9A9-B93B-6543-BD17-88A04BB23629}"/>
                </a:ext>
              </a:extLst>
            </p:cNvPr>
            <p:cNvSpPr>
              <a:spLocks noChangeArrowheads="1"/>
            </p:cNvSpPr>
            <p:nvPr/>
          </p:nvSpPr>
          <p:spPr bwMode="auto">
            <a:xfrm>
              <a:off x="6397625" y="3290888"/>
              <a:ext cx="585788" cy="587375"/>
            </a:xfrm>
            <a:prstGeom prst="ellipse">
              <a:avLst/>
            </a:prstGeom>
            <a:solidFill>
              <a:srgbClr val="8A6988"/>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6" name="Group 55">
              <a:extLst>
                <a:ext uri="{FF2B5EF4-FFF2-40B4-BE49-F238E27FC236}">
                  <a16:creationId xmlns:a16="http://schemas.microsoft.com/office/drawing/2014/main" id="{09420862-7764-7942-BB84-BBE719C37056}"/>
                </a:ext>
              </a:extLst>
            </p:cNvPr>
            <p:cNvGrpSpPr/>
            <p:nvPr/>
          </p:nvGrpSpPr>
          <p:grpSpPr>
            <a:xfrm>
              <a:off x="6546850" y="3398838"/>
              <a:ext cx="288926" cy="338137"/>
              <a:chOff x="6546850" y="3398838"/>
              <a:chExt cx="288926" cy="338137"/>
            </a:xfrm>
          </p:grpSpPr>
          <p:sp>
            <p:nvSpPr>
              <p:cNvPr id="57" name="Freeform 164">
                <a:extLst>
                  <a:ext uri="{FF2B5EF4-FFF2-40B4-BE49-F238E27FC236}">
                    <a16:creationId xmlns:a16="http://schemas.microsoft.com/office/drawing/2014/main" id="{BE678413-041C-F34A-94B1-E5415951C32A}"/>
                  </a:ext>
                </a:extLst>
              </p:cNvPr>
              <p:cNvSpPr>
                <a:spLocks noEditPoints="1"/>
              </p:cNvSpPr>
              <p:nvPr/>
            </p:nvSpPr>
            <p:spPr bwMode="auto">
              <a:xfrm>
                <a:off x="6596063" y="3398838"/>
                <a:ext cx="190500" cy="190500"/>
              </a:xfrm>
              <a:custGeom>
                <a:avLst/>
                <a:gdLst>
                  <a:gd name="T0" fmla="*/ 178 w 280"/>
                  <a:gd name="T1" fmla="*/ 236 h 280"/>
                  <a:gd name="T2" fmla="*/ 201 w 280"/>
                  <a:gd name="T3" fmla="*/ 255 h 280"/>
                  <a:gd name="T4" fmla="*/ 255 w 280"/>
                  <a:gd name="T5" fmla="*/ 223 h 280"/>
                  <a:gd name="T6" fmla="*/ 255 w 280"/>
                  <a:gd name="T7" fmla="*/ 201 h 280"/>
                  <a:gd name="T8" fmla="*/ 236 w 280"/>
                  <a:gd name="T9" fmla="*/ 178 h 280"/>
                  <a:gd name="T10" fmla="*/ 280 w 280"/>
                  <a:gd name="T11" fmla="*/ 162 h 280"/>
                  <a:gd name="T12" fmla="*/ 264 w 280"/>
                  <a:gd name="T13" fmla="*/ 102 h 280"/>
                  <a:gd name="T14" fmla="*/ 235 w 280"/>
                  <a:gd name="T15" fmla="*/ 99 h 280"/>
                  <a:gd name="T16" fmla="*/ 255 w 280"/>
                  <a:gd name="T17" fmla="*/ 57 h 280"/>
                  <a:gd name="T18" fmla="*/ 201 w 280"/>
                  <a:gd name="T19" fmla="*/ 25 h 280"/>
                  <a:gd name="T20" fmla="*/ 178 w 280"/>
                  <a:gd name="T21" fmla="*/ 44 h 280"/>
                  <a:gd name="T22" fmla="*/ 162 w 280"/>
                  <a:gd name="T23" fmla="*/ 0 h 280"/>
                  <a:gd name="T24" fmla="*/ 102 w 280"/>
                  <a:gd name="T25" fmla="*/ 16 h 280"/>
                  <a:gd name="T26" fmla="*/ 99 w 280"/>
                  <a:gd name="T27" fmla="*/ 45 h 280"/>
                  <a:gd name="T28" fmla="*/ 57 w 280"/>
                  <a:gd name="T29" fmla="*/ 25 h 280"/>
                  <a:gd name="T30" fmla="*/ 25 w 280"/>
                  <a:gd name="T31" fmla="*/ 79 h 280"/>
                  <a:gd name="T32" fmla="*/ 44 w 280"/>
                  <a:gd name="T33" fmla="*/ 102 h 280"/>
                  <a:gd name="T34" fmla="*/ 0 w 280"/>
                  <a:gd name="T35" fmla="*/ 118 h 280"/>
                  <a:gd name="T36" fmla="*/ 16 w 280"/>
                  <a:gd name="T37" fmla="*/ 178 h 280"/>
                  <a:gd name="T38" fmla="*/ 45 w 280"/>
                  <a:gd name="T39" fmla="*/ 181 h 280"/>
                  <a:gd name="T40" fmla="*/ 21 w 280"/>
                  <a:gd name="T41" fmla="*/ 212 h 280"/>
                  <a:gd name="T42" fmla="*/ 57 w 280"/>
                  <a:gd name="T43" fmla="*/ 255 h 280"/>
                  <a:gd name="T44" fmla="*/ 99 w 280"/>
                  <a:gd name="T45" fmla="*/ 235 h 280"/>
                  <a:gd name="T46" fmla="*/ 102 w 280"/>
                  <a:gd name="T47" fmla="*/ 264 h 280"/>
                  <a:gd name="T48" fmla="*/ 162 w 280"/>
                  <a:gd name="T49" fmla="*/ 280 h 280"/>
                  <a:gd name="T50" fmla="*/ 154 w 280"/>
                  <a:gd name="T51" fmla="*/ 230 h 280"/>
                  <a:gd name="T52" fmla="*/ 126 w 280"/>
                  <a:gd name="T53" fmla="*/ 256 h 280"/>
                  <a:gd name="T54" fmla="*/ 115 w 280"/>
                  <a:gd name="T55" fmla="*/ 215 h 280"/>
                  <a:gd name="T56" fmla="*/ 86 w 280"/>
                  <a:gd name="T57" fmla="*/ 213 h 280"/>
                  <a:gd name="T58" fmla="*/ 48 w 280"/>
                  <a:gd name="T59" fmla="*/ 212 h 280"/>
                  <a:gd name="T60" fmla="*/ 69 w 280"/>
                  <a:gd name="T61" fmla="*/ 175 h 280"/>
                  <a:gd name="T62" fmla="*/ 50 w 280"/>
                  <a:gd name="T63" fmla="*/ 154 h 280"/>
                  <a:gd name="T64" fmla="*/ 24 w 280"/>
                  <a:gd name="T65" fmla="*/ 126 h 280"/>
                  <a:gd name="T66" fmla="*/ 65 w 280"/>
                  <a:gd name="T67" fmla="*/ 115 h 280"/>
                  <a:gd name="T68" fmla="*/ 66 w 280"/>
                  <a:gd name="T69" fmla="*/ 86 h 280"/>
                  <a:gd name="T70" fmla="*/ 68 w 280"/>
                  <a:gd name="T71" fmla="*/ 48 h 280"/>
                  <a:gd name="T72" fmla="*/ 104 w 280"/>
                  <a:gd name="T73" fmla="*/ 69 h 280"/>
                  <a:gd name="T74" fmla="*/ 126 w 280"/>
                  <a:gd name="T75" fmla="*/ 50 h 280"/>
                  <a:gd name="T76" fmla="*/ 154 w 280"/>
                  <a:gd name="T77" fmla="*/ 24 h 280"/>
                  <a:gd name="T78" fmla="*/ 165 w 280"/>
                  <a:gd name="T79" fmla="*/ 65 h 280"/>
                  <a:gd name="T80" fmla="*/ 194 w 280"/>
                  <a:gd name="T81" fmla="*/ 66 h 280"/>
                  <a:gd name="T82" fmla="*/ 232 w 280"/>
                  <a:gd name="T83" fmla="*/ 68 h 280"/>
                  <a:gd name="T84" fmla="*/ 211 w 280"/>
                  <a:gd name="T85" fmla="*/ 104 h 280"/>
                  <a:gd name="T86" fmla="*/ 230 w 280"/>
                  <a:gd name="T87" fmla="*/ 126 h 280"/>
                  <a:gd name="T88" fmla="*/ 256 w 280"/>
                  <a:gd name="T89" fmla="*/ 154 h 280"/>
                  <a:gd name="T90" fmla="*/ 215 w 280"/>
                  <a:gd name="T91" fmla="*/ 165 h 280"/>
                  <a:gd name="T92" fmla="*/ 213 w 280"/>
                  <a:gd name="T93" fmla="*/ 194 h 280"/>
                  <a:gd name="T94" fmla="*/ 212 w 280"/>
                  <a:gd name="T95" fmla="*/ 232 h 280"/>
                  <a:gd name="T96" fmla="*/ 176 w 280"/>
                  <a:gd name="T97" fmla="*/ 211 h 280"/>
                  <a:gd name="T98" fmla="*/ 154 w 280"/>
                  <a:gd name="T99" fmla="*/ 23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0" h="280">
                    <a:moveTo>
                      <a:pt x="178" y="264"/>
                    </a:moveTo>
                    <a:cubicBezTo>
                      <a:pt x="178" y="236"/>
                      <a:pt x="178" y="236"/>
                      <a:pt x="178" y="236"/>
                    </a:cubicBezTo>
                    <a:cubicBezTo>
                      <a:pt x="179" y="235"/>
                      <a:pt x="180" y="235"/>
                      <a:pt x="181" y="235"/>
                    </a:cubicBezTo>
                    <a:cubicBezTo>
                      <a:pt x="201" y="255"/>
                      <a:pt x="201" y="255"/>
                      <a:pt x="201" y="255"/>
                    </a:cubicBezTo>
                    <a:cubicBezTo>
                      <a:pt x="207" y="261"/>
                      <a:pt x="217" y="261"/>
                      <a:pt x="223" y="255"/>
                    </a:cubicBezTo>
                    <a:cubicBezTo>
                      <a:pt x="255" y="223"/>
                      <a:pt x="255" y="223"/>
                      <a:pt x="255" y="223"/>
                    </a:cubicBezTo>
                    <a:cubicBezTo>
                      <a:pt x="258" y="220"/>
                      <a:pt x="259" y="216"/>
                      <a:pt x="259" y="212"/>
                    </a:cubicBezTo>
                    <a:cubicBezTo>
                      <a:pt x="259" y="208"/>
                      <a:pt x="258" y="204"/>
                      <a:pt x="255" y="201"/>
                    </a:cubicBezTo>
                    <a:cubicBezTo>
                      <a:pt x="235" y="181"/>
                      <a:pt x="235" y="181"/>
                      <a:pt x="235" y="181"/>
                    </a:cubicBezTo>
                    <a:cubicBezTo>
                      <a:pt x="235" y="180"/>
                      <a:pt x="235" y="179"/>
                      <a:pt x="236" y="178"/>
                    </a:cubicBezTo>
                    <a:cubicBezTo>
                      <a:pt x="264" y="178"/>
                      <a:pt x="264" y="178"/>
                      <a:pt x="264" y="178"/>
                    </a:cubicBezTo>
                    <a:cubicBezTo>
                      <a:pt x="273" y="178"/>
                      <a:pt x="280" y="171"/>
                      <a:pt x="280" y="162"/>
                    </a:cubicBezTo>
                    <a:cubicBezTo>
                      <a:pt x="280" y="118"/>
                      <a:pt x="280" y="118"/>
                      <a:pt x="280" y="118"/>
                    </a:cubicBezTo>
                    <a:cubicBezTo>
                      <a:pt x="280" y="109"/>
                      <a:pt x="273" y="102"/>
                      <a:pt x="264" y="102"/>
                    </a:cubicBezTo>
                    <a:cubicBezTo>
                      <a:pt x="236" y="102"/>
                      <a:pt x="236" y="102"/>
                      <a:pt x="236" y="102"/>
                    </a:cubicBezTo>
                    <a:cubicBezTo>
                      <a:pt x="235" y="101"/>
                      <a:pt x="235" y="100"/>
                      <a:pt x="235" y="99"/>
                    </a:cubicBezTo>
                    <a:cubicBezTo>
                      <a:pt x="255" y="79"/>
                      <a:pt x="255" y="79"/>
                      <a:pt x="255" y="79"/>
                    </a:cubicBezTo>
                    <a:cubicBezTo>
                      <a:pt x="261" y="73"/>
                      <a:pt x="261" y="63"/>
                      <a:pt x="255" y="57"/>
                    </a:cubicBezTo>
                    <a:cubicBezTo>
                      <a:pt x="223" y="25"/>
                      <a:pt x="223" y="25"/>
                      <a:pt x="223" y="25"/>
                    </a:cubicBezTo>
                    <a:cubicBezTo>
                      <a:pt x="217" y="19"/>
                      <a:pt x="207" y="19"/>
                      <a:pt x="201" y="25"/>
                    </a:cubicBezTo>
                    <a:cubicBezTo>
                      <a:pt x="181" y="45"/>
                      <a:pt x="181" y="45"/>
                      <a:pt x="181" y="45"/>
                    </a:cubicBezTo>
                    <a:cubicBezTo>
                      <a:pt x="180" y="45"/>
                      <a:pt x="179" y="44"/>
                      <a:pt x="178" y="44"/>
                    </a:cubicBezTo>
                    <a:cubicBezTo>
                      <a:pt x="178" y="16"/>
                      <a:pt x="178" y="16"/>
                      <a:pt x="178" y="16"/>
                    </a:cubicBezTo>
                    <a:cubicBezTo>
                      <a:pt x="178" y="7"/>
                      <a:pt x="171" y="0"/>
                      <a:pt x="162" y="0"/>
                    </a:cubicBezTo>
                    <a:cubicBezTo>
                      <a:pt x="118" y="0"/>
                      <a:pt x="118" y="0"/>
                      <a:pt x="118" y="0"/>
                    </a:cubicBezTo>
                    <a:cubicBezTo>
                      <a:pt x="109" y="0"/>
                      <a:pt x="102" y="7"/>
                      <a:pt x="102" y="16"/>
                    </a:cubicBezTo>
                    <a:cubicBezTo>
                      <a:pt x="102" y="44"/>
                      <a:pt x="102" y="44"/>
                      <a:pt x="102" y="44"/>
                    </a:cubicBezTo>
                    <a:cubicBezTo>
                      <a:pt x="101" y="44"/>
                      <a:pt x="100" y="45"/>
                      <a:pt x="99" y="45"/>
                    </a:cubicBezTo>
                    <a:cubicBezTo>
                      <a:pt x="79" y="25"/>
                      <a:pt x="79" y="25"/>
                      <a:pt x="79" y="25"/>
                    </a:cubicBezTo>
                    <a:cubicBezTo>
                      <a:pt x="73" y="19"/>
                      <a:pt x="63" y="19"/>
                      <a:pt x="57" y="25"/>
                    </a:cubicBezTo>
                    <a:cubicBezTo>
                      <a:pt x="25" y="57"/>
                      <a:pt x="25" y="57"/>
                      <a:pt x="25" y="57"/>
                    </a:cubicBezTo>
                    <a:cubicBezTo>
                      <a:pt x="19" y="63"/>
                      <a:pt x="19" y="73"/>
                      <a:pt x="25" y="79"/>
                    </a:cubicBezTo>
                    <a:cubicBezTo>
                      <a:pt x="45" y="99"/>
                      <a:pt x="45" y="99"/>
                      <a:pt x="45" y="99"/>
                    </a:cubicBezTo>
                    <a:cubicBezTo>
                      <a:pt x="45" y="100"/>
                      <a:pt x="45" y="101"/>
                      <a:pt x="44" y="102"/>
                    </a:cubicBezTo>
                    <a:cubicBezTo>
                      <a:pt x="16" y="102"/>
                      <a:pt x="16" y="102"/>
                      <a:pt x="16" y="102"/>
                    </a:cubicBezTo>
                    <a:cubicBezTo>
                      <a:pt x="7" y="102"/>
                      <a:pt x="0" y="109"/>
                      <a:pt x="0" y="118"/>
                    </a:cubicBezTo>
                    <a:cubicBezTo>
                      <a:pt x="0" y="162"/>
                      <a:pt x="0" y="162"/>
                      <a:pt x="0" y="162"/>
                    </a:cubicBezTo>
                    <a:cubicBezTo>
                      <a:pt x="0" y="171"/>
                      <a:pt x="7" y="178"/>
                      <a:pt x="16" y="178"/>
                    </a:cubicBezTo>
                    <a:cubicBezTo>
                      <a:pt x="44" y="178"/>
                      <a:pt x="44" y="178"/>
                      <a:pt x="44" y="178"/>
                    </a:cubicBezTo>
                    <a:cubicBezTo>
                      <a:pt x="45" y="179"/>
                      <a:pt x="45" y="180"/>
                      <a:pt x="45" y="181"/>
                    </a:cubicBezTo>
                    <a:cubicBezTo>
                      <a:pt x="25" y="201"/>
                      <a:pt x="25" y="201"/>
                      <a:pt x="25" y="201"/>
                    </a:cubicBezTo>
                    <a:cubicBezTo>
                      <a:pt x="22" y="204"/>
                      <a:pt x="21" y="208"/>
                      <a:pt x="21" y="212"/>
                    </a:cubicBezTo>
                    <a:cubicBezTo>
                      <a:pt x="21" y="216"/>
                      <a:pt x="22" y="220"/>
                      <a:pt x="25" y="223"/>
                    </a:cubicBezTo>
                    <a:cubicBezTo>
                      <a:pt x="57" y="255"/>
                      <a:pt x="57" y="255"/>
                      <a:pt x="57" y="255"/>
                    </a:cubicBezTo>
                    <a:cubicBezTo>
                      <a:pt x="63" y="261"/>
                      <a:pt x="73" y="261"/>
                      <a:pt x="79" y="255"/>
                    </a:cubicBezTo>
                    <a:cubicBezTo>
                      <a:pt x="99" y="235"/>
                      <a:pt x="99" y="235"/>
                      <a:pt x="99" y="235"/>
                    </a:cubicBezTo>
                    <a:cubicBezTo>
                      <a:pt x="100" y="235"/>
                      <a:pt x="101" y="235"/>
                      <a:pt x="102" y="236"/>
                    </a:cubicBezTo>
                    <a:cubicBezTo>
                      <a:pt x="102" y="264"/>
                      <a:pt x="102" y="264"/>
                      <a:pt x="102" y="264"/>
                    </a:cubicBezTo>
                    <a:cubicBezTo>
                      <a:pt x="102" y="273"/>
                      <a:pt x="109" y="280"/>
                      <a:pt x="118" y="280"/>
                    </a:cubicBezTo>
                    <a:cubicBezTo>
                      <a:pt x="162" y="280"/>
                      <a:pt x="162" y="280"/>
                      <a:pt x="162" y="280"/>
                    </a:cubicBezTo>
                    <a:cubicBezTo>
                      <a:pt x="171" y="280"/>
                      <a:pt x="178" y="273"/>
                      <a:pt x="178" y="264"/>
                    </a:cubicBezTo>
                    <a:close/>
                    <a:moveTo>
                      <a:pt x="154" y="230"/>
                    </a:moveTo>
                    <a:cubicBezTo>
                      <a:pt x="154" y="256"/>
                      <a:pt x="154" y="256"/>
                      <a:pt x="154" y="256"/>
                    </a:cubicBezTo>
                    <a:cubicBezTo>
                      <a:pt x="126" y="256"/>
                      <a:pt x="126" y="256"/>
                      <a:pt x="126" y="256"/>
                    </a:cubicBezTo>
                    <a:cubicBezTo>
                      <a:pt x="126" y="230"/>
                      <a:pt x="126" y="230"/>
                      <a:pt x="126" y="230"/>
                    </a:cubicBezTo>
                    <a:cubicBezTo>
                      <a:pt x="126" y="223"/>
                      <a:pt x="122" y="217"/>
                      <a:pt x="115" y="215"/>
                    </a:cubicBezTo>
                    <a:cubicBezTo>
                      <a:pt x="111" y="214"/>
                      <a:pt x="108" y="212"/>
                      <a:pt x="104" y="211"/>
                    </a:cubicBezTo>
                    <a:cubicBezTo>
                      <a:pt x="98" y="207"/>
                      <a:pt x="91" y="209"/>
                      <a:pt x="86" y="213"/>
                    </a:cubicBezTo>
                    <a:cubicBezTo>
                      <a:pt x="68" y="232"/>
                      <a:pt x="68" y="232"/>
                      <a:pt x="68" y="232"/>
                    </a:cubicBezTo>
                    <a:cubicBezTo>
                      <a:pt x="48" y="212"/>
                      <a:pt x="48" y="212"/>
                      <a:pt x="48" y="212"/>
                    </a:cubicBezTo>
                    <a:cubicBezTo>
                      <a:pt x="66" y="194"/>
                      <a:pt x="66" y="194"/>
                      <a:pt x="66" y="194"/>
                    </a:cubicBezTo>
                    <a:cubicBezTo>
                      <a:pt x="71" y="189"/>
                      <a:pt x="72" y="182"/>
                      <a:pt x="69" y="175"/>
                    </a:cubicBezTo>
                    <a:cubicBezTo>
                      <a:pt x="68" y="172"/>
                      <a:pt x="66" y="168"/>
                      <a:pt x="65" y="165"/>
                    </a:cubicBezTo>
                    <a:cubicBezTo>
                      <a:pt x="63" y="158"/>
                      <a:pt x="57" y="154"/>
                      <a:pt x="50" y="154"/>
                    </a:cubicBezTo>
                    <a:cubicBezTo>
                      <a:pt x="24" y="154"/>
                      <a:pt x="24" y="154"/>
                      <a:pt x="24" y="154"/>
                    </a:cubicBezTo>
                    <a:cubicBezTo>
                      <a:pt x="24" y="126"/>
                      <a:pt x="24" y="126"/>
                      <a:pt x="24" y="126"/>
                    </a:cubicBezTo>
                    <a:cubicBezTo>
                      <a:pt x="50" y="126"/>
                      <a:pt x="50" y="126"/>
                      <a:pt x="50" y="126"/>
                    </a:cubicBezTo>
                    <a:cubicBezTo>
                      <a:pt x="57" y="126"/>
                      <a:pt x="63" y="122"/>
                      <a:pt x="65" y="115"/>
                    </a:cubicBezTo>
                    <a:cubicBezTo>
                      <a:pt x="66" y="111"/>
                      <a:pt x="68" y="108"/>
                      <a:pt x="69" y="104"/>
                    </a:cubicBezTo>
                    <a:cubicBezTo>
                      <a:pt x="72" y="98"/>
                      <a:pt x="71" y="91"/>
                      <a:pt x="66" y="86"/>
                    </a:cubicBezTo>
                    <a:cubicBezTo>
                      <a:pt x="48" y="68"/>
                      <a:pt x="48" y="68"/>
                      <a:pt x="48" y="68"/>
                    </a:cubicBezTo>
                    <a:cubicBezTo>
                      <a:pt x="68" y="48"/>
                      <a:pt x="68" y="48"/>
                      <a:pt x="68" y="48"/>
                    </a:cubicBezTo>
                    <a:cubicBezTo>
                      <a:pt x="86" y="66"/>
                      <a:pt x="86" y="66"/>
                      <a:pt x="86" y="66"/>
                    </a:cubicBezTo>
                    <a:cubicBezTo>
                      <a:pt x="91" y="71"/>
                      <a:pt x="98" y="72"/>
                      <a:pt x="104" y="69"/>
                    </a:cubicBezTo>
                    <a:cubicBezTo>
                      <a:pt x="108" y="68"/>
                      <a:pt x="111" y="66"/>
                      <a:pt x="115" y="65"/>
                    </a:cubicBezTo>
                    <a:cubicBezTo>
                      <a:pt x="122" y="63"/>
                      <a:pt x="126" y="57"/>
                      <a:pt x="126" y="50"/>
                    </a:cubicBezTo>
                    <a:cubicBezTo>
                      <a:pt x="126" y="24"/>
                      <a:pt x="126" y="24"/>
                      <a:pt x="126" y="24"/>
                    </a:cubicBezTo>
                    <a:cubicBezTo>
                      <a:pt x="154" y="24"/>
                      <a:pt x="154" y="24"/>
                      <a:pt x="154" y="24"/>
                    </a:cubicBezTo>
                    <a:cubicBezTo>
                      <a:pt x="154" y="50"/>
                      <a:pt x="154" y="50"/>
                      <a:pt x="154" y="50"/>
                    </a:cubicBezTo>
                    <a:cubicBezTo>
                      <a:pt x="154" y="57"/>
                      <a:pt x="158" y="63"/>
                      <a:pt x="165" y="65"/>
                    </a:cubicBezTo>
                    <a:cubicBezTo>
                      <a:pt x="168" y="66"/>
                      <a:pt x="172" y="68"/>
                      <a:pt x="176" y="69"/>
                    </a:cubicBezTo>
                    <a:cubicBezTo>
                      <a:pt x="182" y="72"/>
                      <a:pt x="189" y="71"/>
                      <a:pt x="194" y="66"/>
                    </a:cubicBezTo>
                    <a:cubicBezTo>
                      <a:pt x="212" y="48"/>
                      <a:pt x="212" y="48"/>
                      <a:pt x="212" y="48"/>
                    </a:cubicBezTo>
                    <a:cubicBezTo>
                      <a:pt x="232" y="68"/>
                      <a:pt x="232" y="68"/>
                      <a:pt x="232" y="68"/>
                    </a:cubicBezTo>
                    <a:cubicBezTo>
                      <a:pt x="213" y="86"/>
                      <a:pt x="213" y="86"/>
                      <a:pt x="213" y="86"/>
                    </a:cubicBezTo>
                    <a:cubicBezTo>
                      <a:pt x="209" y="91"/>
                      <a:pt x="208" y="98"/>
                      <a:pt x="211" y="104"/>
                    </a:cubicBezTo>
                    <a:cubicBezTo>
                      <a:pt x="212" y="108"/>
                      <a:pt x="214" y="111"/>
                      <a:pt x="215" y="115"/>
                    </a:cubicBezTo>
                    <a:cubicBezTo>
                      <a:pt x="217" y="122"/>
                      <a:pt x="223" y="126"/>
                      <a:pt x="230" y="126"/>
                    </a:cubicBezTo>
                    <a:cubicBezTo>
                      <a:pt x="256" y="126"/>
                      <a:pt x="256" y="126"/>
                      <a:pt x="256" y="126"/>
                    </a:cubicBezTo>
                    <a:cubicBezTo>
                      <a:pt x="256" y="154"/>
                      <a:pt x="256" y="154"/>
                      <a:pt x="256" y="154"/>
                    </a:cubicBezTo>
                    <a:cubicBezTo>
                      <a:pt x="230" y="154"/>
                      <a:pt x="230" y="154"/>
                      <a:pt x="230" y="154"/>
                    </a:cubicBezTo>
                    <a:cubicBezTo>
                      <a:pt x="223" y="154"/>
                      <a:pt x="217" y="158"/>
                      <a:pt x="215" y="165"/>
                    </a:cubicBezTo>
                    <a:cubicBezTo>
                      <a:pt x="214" y="168"/>
                      <a:pt x="212" y="172"/>
                      <a:pt x="211" y="175"/>
                    </a:cubicBezTo>
                    <a:cubicBezTo>
                      <a:pt x="208" y="182"/>
                      <a:pt x="209" y="189"/>
                      <a:pt x="213" y="194"/>
                    </a:cubicBezTo>
                    <a:cubicBezTo>
                      <a:pt x="232" y="212"/>
                      <a:pt x="232" y="212"/>
                      <a:pt x="232" y="212"/>
                    </a:cubicBezTo>
                    <a:cubicBezTo>
                      <a:pt x="212" y="232"/>
                      <a:pt x="212" y="232"/>
                      <a:pt x="212" y="232"/>
                    </a:cubicBezTo>
                    <a:cubicBezTo>
                      <a:pt x="194" y="213"/>
                      <a:pt x="194" y="213"/>
                      <a:pt x="194" y="213"/>
                    </a:cubicBezTo>
                    <a:cubicBezTo>
                      <a:pt x="189" y="209"/>
                      <a:pt x="182" y="207"/>
                      <a:pt x="176" y="211"/>
                    </a:cubicBezTo>
                    <a:cubicBezTo>
                      <a:pt x="172" y="212"/>
                      <a:pt x="168" y="214"/>
                      <a:pt x="165" y="215"/>
                    </a:cubicBezTo>
                    <a:cubicBezTo>
                      <a:pt x="158" y="217"/>
                      <a:pt x="154" y="223"/>
                      <a:pt x="154" y="23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65">
                <a:extLst>
                  <a:ext uri="{FF2B5EF4-FFF2-40B4-BE49-F238E27FC236}">
                    <a16:creationId xmlns:a16="http://schemas.microsoft.com/office/drawing/2014/main" id="{33E132A5-C60D-BB4C-9639-E4FC797A7FD4}"/>
                  </a:ext>
                </a:extLst>
              </p:cNvPr>
              <p:cNvSpPr>
                <a:spLocks noEditPoints="1"/>
              </p:cNvSpPr>
              <p:nvPr/>
            </p:nvSpPr>
            <p:spPr bwMode="auto">
              <a:xfrm>
                <a:off x="6656388" y="3457575"/>
                <a:ext cx="69850" cy="71437"/>
              </a:xfrm>
              <a:custGeom>
                <a:avLst/>
                <a:gdLst>
                  <a:gd name="T0" fmla="*/ 104 w 104"/>
                  <a:gd name="T1" fmla="*/ 53 h 105"/>
                  <a:gd name="T2" fmla="*/ 52 w 104"/>
                  <a:gd name="T3" fmla="*/ 0 h 105"/>
                  <a:gd name="T4" fmla="*/ 0 w 104"/>
                  <a:gd name="T5" fmla="*/ 53 h 105"/>
                  <a:gd name="T6" fmla="*/ 52 w 104"/>
                  <a:gd name="T7" fmla="*/ 105 h 105"/>
                  <a:gd name="T8" fmla="*/ 104 w 104"/>
                  <a:gd name="T9" fmla="*/ 53 h 105"/>
                  <a:gd name="T10" fmla="*/ 52 w 104"/>
                  <a:gd name="T11" fmla="*/ 81 h 105"/>
                  <a:gd name="T12" fmla="*/ 24 w 104"/>
                  <a:gd name="T13" fmla="*/ 53 h 105"/>
                  <a:gd name="T14" fmla="*/ 52 w 104"/>
                  <a:gd name="T15" fmla="*/ 24 h 105"/>
                  <a:gd name="T16" fmla="*/ 80 w 104"/>
                  <a:gd name="T17" fmla="*/ 53 h 105"/>
                  <a:gd name="T18" fmla="*/ 52 w 104"/>
                  <a:gd name="T19"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5">
                    <a:moveTo>
                      <a:pt x="104" y="53"/>
                    </a:moveTo>
                    <a:cubicBezTo>
                      <a:pt x="104" y="24"/>
                      <a:pt x="81" y="0"/>
                      <a:pt x="52" y="0"/>
                    </a:cubicBezTo>
                    <a:cubicBezTo>
                      <a:pt x="23" y="0"/>
                      <a:pt x="0" y="24"/>
                      <a:pt x="0" y="53"/>
                    </a:cubicBezTo>
                    <a:cubicBezTo>
                      <a:pt x="0" y="82"/>
                      <a:pt x="23" y="105"/>
                      <a:pt x="52" y="105"/>
                    </a:cubicBezTo>
                    <a:cubicBezTo>
                      <a:pt x="81" y="105"/>
                      <a:pt x="104" y="82"/>
                      <a:pt x="104" y="53"/>
                    </a:cubicBezTo>
                    <a:close/>
                    <a:moveTo>
                      <a:pt x="52" y="81"/>
                    </a:moveTo>
                    <a:cubicBezTo>
                      <a:pt x="36" y="81"/>
                      <a:pt x="24" y="69"/>
                      <a:pt x="24" y="53"/>
                    </a:cubicBezTo>
                    <a:cubicBezTo>
                      <a:pt x="24" y="37"/>
                      <a:pt x="36" y="24"/>
                      <a:pt x="52" y="24"/>
                    </a:cubicBezTo>
                    <a:cubicBezTo>
                      <a:pt x="68" y="24"/>
                      <a:pt x="80" y="37"/>
                      <a:pt x="80" y="53"/>
                    </a:cubicBezTo>
                    <a:cubicBezTo>
                      <a:pt x="80" y="69"/>
                      <a:pt x="68" y="81"/>
                      <a:pt x="52" y="8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66">
                <a:extLst>
                  <a:ext uri="{FF2B5EF4-FFF2-40B4-BE49-F238E27FC236}">
                    <a16:creationId xmlns:a16="http://schemas.microsoft.com/office/drawing/2014/main" id="{7DC9EC39-D0F6-CD4F-9EF1-800BDDA92FE1}"/>
                  </a:ext>
                </a:extLst>
              </p:cNvPr>
              <p:cNvSpPr>
                <a:spLocks noEditPoints="1"/>
              </p:cNvSpPr>
              <p:nvPr/>
            </p:nvSpPr>
            <p:spPr bwMode="auto">
              <a:xfrm>
                <a:off x="6573838" y="3595688"/>
                <a:ext cx="73025" cy="73025"/>
              </a:xfrm>
              <a:custGeom>
                <a:avLst/>
                <a:gdLst>
                  <a:gd name="T0" fmla="*/ 53 w 106"/>
                  <a:gd name="T1" fmla="*/ 105 h 105"/>
                  <a:gd name="T2" fmla="*/ 106 w 106"/>
                  <a:gd name="T3" fmla="*/ 53 h 105"/>
                  <a:gd name="T4" fmla="*/ 53 w 106"/>
                  <a:gd name="T5" fmla="*/ 0 h 105"/>
                  <a:gd name="T6" fmla="*/ 0 w 106"/>
                  <a:gd name="T7" fmla="*/ 53 h 105"/>
                  <a:gd name="T8" fmla="*/ 53 w 106"/>
                  <a:gd name="T9" fmla="*/ 105 h 105"/>
                  <a:gd name="T10" fmla="*/ 53 w 106"/>
                  <a:gd name="T11" fmla="*/ 24 h 105"/>
                  <a:gd name="T12" fmla="*/ 82 w 106"/>
                  <a:gd name="T13" fmla="*/ 53 h 105"/>
                  <a:gd name="T14" fmla="*/ 53 w 106"/>
                  <a:gd name="T15" fmla="*/ 81 h 105"/>
                  <a:gd name="T16" fmla="*/ 24 w 106"/>
                  <a:gd name="T17" fmla="*/ 53 h 105"/>
                  <a:gd name="T18" fmla="*/ 53 w 106"/>
                  <a:gd name="T19"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5">
                    <a:moveTo>
                      <a:pt x="53" y="105"/>
                    </a:moveTo>
                    <a:cubicBezTo>
                      <a:pt x="82" y="105"/>
                      <a:pt x="106" y="82"/>
                      <a:pt x="106" y="53"/>
                    </a:cubicBezTo>
                    <a:cubicBezTo>
                      <a:pt x="106" y="23"/>
                      <a:pt x="82" y="0"/>
                      <a:pt x="53" y="0"/>
                    </a:cubicBezTo>
                    <a:cubicBezTo>
                      <a:pt x="24" y="0"/>
                      <a:pt x="0" y="23"/>
                      <a:pt x="0" y="53"/>
                    </a:cubicBezTo>
                    <a:cubicBezTo>
                      <a:pt x="0" y="82"/>
                      <a:pt x="24" y="105"/>
                      <a:pt x="53" y="105"/>
                    </a:cubicBezTo>
                    <a:close/>
                    <a:moveTo>
                      <a:pt x="53" y="24"/>
                    </a:moveTo>
                    <a:cubicBezTo>
                      <a:pt x="69" y="24"/>
                      <a:pt x="82" y="37"/>
                      <a:pt x="82" y="53"/>
                    </a:cubicBezTo>
                    <a:cubicBezTo>
                      <a:pt x="82" y="68"/>
                      <a:pt x="69" y="81"/>
                      <a:pt x="53" y="81"/>
                    </a:cubicBezTo>
                    <a:cubicBezTo>
                      <a:pt x="37" y="81"/>
                      <a:pt x="24" y="68"/>
                      <a:pt x="24" y="53"/>
                    </a:cubicBezTo>
                    <a:cubicBezTo>
                      <a:pt x="24" y="37"/>
                      <a:pt x="37" y="24"/>
                      <a:pt x="53" y="2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67">
                <a:extLst>
                  <a:ext uri="{FF2B5EF4-FFF2-40B4-BE49-F238E27FC236}">
                    <a16:creationId xmlns:a16="http://schemas.microsoft.com/office/drawing/2014/main" id="{55B2EADF-625C-0B44-B980-40BE1D4384D8}"/>
                  </a:ext>
                </a:extLst>
              </p:cNvPr>
              <p:cNvSpPr>
                <a:spLocks noEditPoints="1"/>
              </p:cNvSpPr>
              <p:nvPr/>
            </p:nvSpPr>
            <p:spPr bwMode="auto">
              <a:xfrm>
                <a:off x="6735763" y="3595688"/>
                <a:ext cx="73025" cy="73025"/>
              </a:xfrm>
              <a:custGeom>
                <a:avLst/>
                <a:gdLst>
                  <a:gd name="T0" fmla="*/ 0 w 106"/>
                  <a:gd name="T1" fmla="*/ 53 h 105"/>
                  <a:gd name="T2" fmla="*/ 53 w 106"/>
                  <a:gd name="T3" fmla="*/ 105 h 105"/>
                  <a:gd name="T4" fmla="*/ 106 w 106"/>
                  <a:gd name="T5" fmla="*/ 53 h 105"/>
                  <a:gd name="T6" fmla="*/ 53 w 106"/>
                  <a:gd name="T7" fmla="*/ 0 h 105"/>
                  <a:gd name="T8" fmla="*/ 0 w 106"/>
                  <a:gd name="T9" fmla="*/ 53 h 105"/>
                  <a:gd name="T10" fmla="*/ 82 w 106"/>
                  <a:gd name="T11" fmla="*/ 53 h 105"/>
                  <a:gd name="T12" fmla="*/ 53 w 106"/>
                  <a:gd name="T13" fmla="*/ 81 h 105"/>
                  <a:gd name="T14" fmla="*/ 24 w 106"/>
                  <a:gd name="T15" fmla="*/ 53 h 105"/>
                  <a:gd name="T16" fmla="*/ 53 w 106"/>
                  <a:gd name="T17" fmla="*/ 24 h 105"/>
                  <a:gd name="T18" fmla="*/ 82 w 106"/>
                  <a:gd name="T19" fmla="*/ 5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5">
                    <a:moveTo>
                      <a:pt x="0" y="53"/>
                    </a:moveTo>
                    <a:cubicBezTo>
                      <a:pt x="0" y="82"/>
                      <a:pt x="24" y="105"/>
                      <a:pt x="53" y="105"/>
                    </a:cubicBezTo>
                    <a:cubicBezTo>
                      <a:pt x="82" y="105"/>
                      <a:pt x="106" y="82"/>
                      <a:pt x="106" y="53"/>
                    </a:cubicBezTo>
                    <a:cubicBezTo>
                      <a:pt x="106" y="23"/>
                      <a:pt x="82" y="0"/>
                      <a:pt x="53" y="0"/>
                    </a:cubicBezTo>
                    <a:cubicBezTo>
                      <a:pt x="24" y="0"/>
                      <a:pt x="0" y="23"/>
                      <a:pt x="0" y="53"/>
                    </a:cubicBezTo>
                    <a:close/>
                    <a:moveTo>
                      <a:pt x="82" y="53"/>
                    </a:moveTo>
                    <a:cubicBezTo>
                      <a:pt x="82" y="68"/>
                      <a:pt x="69" y="81"/>
                      <a:pt x="53" y="81"/>
                    </a:cubicBezTo>
                    <a:cubicBezTo>
                      <a:pt x="37" y="81"/>
                      <a:pt x="24" y="68"/>
                      <a:pt x="24" y="53"/>
                    </a:cubicBezTo>
                    <a:cubicBezTo>
                      <a:pt x="24" y="37"/>
                      <a:pt x="37" y="24"/>
                      <a:pt x="53" y="24"/>
                    </a:cubicBezTo>
                    <a:cubicBezTo>
                      <a:pt x="69" y="24"/>
                      <a:pt x="82" y="37"/>
                      <a:pt x="82" y="5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Oval 168">
                <a:extLst>
                  <a:ext uri="{FF2B5EF4-FFF2-40B4-BE49-F238E27FC236}">
                    <a16:creationId xmlns:a16="http://schemas.microsoft.com/office/drawing/2014/main" id="{BC99BB44-2389-1B42-BF4E-B6D9E01C3C30}"/>
                  </a:ext>
                </a:extLst>
              </p:cNvPr>
              <p:cNvSpPr>
                <a:spLocks noChangeArrowheads="1"/>
              </p:cNvSpPr>
              <p:nvPr/>
            </p:nvSpPr>
            <p:spPr bwMode="auto">
              <a:xfrm>
                <a:off x="6684963" y="360997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Oval 169">
                <a:extLst>
                  <a:ext uri="{FF2B5EF4-FFF2-40B4-BE49-F238E27FC236}">
                    <a16:creationId xmlns:a16="http://schemas.microsoft.com/office/drawing/2014/main" id="{FF6CC771-2C27-0E4D-A1E7-1195BE4084E9}"/>
                  </a:ext>
                </a:extLst>
              </p:cNvPr>
              <p:cNvSpPr>
                <a:spLocks noChangeArrowheads="1"/>
              </p:cNvSpPr>
              <p:nvPr/>
            </p:nvSpPr>
            <p:spPr bwMode="auto">
              <a:xfrm>
                <a:off x="6684963" y="364172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Oval 170">
                <a:extLst>
                  <a:ext uri="{FF2B5EF4-FFF2-40B4-BE49-F238E27FC236}">
                    <a16:creationId xmlns:a16="http://schemas.microsoft.com/office/drawing/2014/main" id="{E238EF29-A26D-AC46-B90F-959C02C41E15}"/>
                  </a:ext>
                </a:extLst>
              </p:cNvPr>
              <p:cNvSpPr>
                <a:spLocks noChangeArrowheads="1"/>
              </p:cNvSpPr>
              <p:nvPr/>
            </p:nvSpPr>
            <p:spPr bwMode="auto">
              <a:xfrm>
                <a:off x="6684963" y="367347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71">
                <a:extLst>
                  <a:ext uri="{FF2B5EF4-FFF2-40B4-BE49-F238E27FC236}">
                    <a16:creationId xmlns:a16="http://schemas.microsoft.com/office/drawing/2014/main" id="{855AAA2E-D76A-094B-9C1D-2ABB408C673F}"/>
                  </a:ext>
                </a:extLst>
              </p:cNvPr>
              <p:cNvSpPr>
                <a:spLocks noEditPoints="1"/>
              </p:cNvSpPr>
              <p:nvPr/>
            </p:nvSpPr>
            <p:spPr bwMode="auto">
              <a:xfrm>
                <a:off x="6710363" y="3673475"/>
                <a:ext cx="125413" cy="63500"/>
              </a:xfrm>
              <a:custGeom>
                <a:avLst/>
                <a:gdLst>
                  <a:gd name="T0" fmla="*/ 115 w 185"/>
                  <a:gd name="T1" fmla="*/ 0 h 92"/>
                  <a:gd name="T2" fmla="*/ 70 w 185"/>
                  <a:gd name="T3" fmla="*/ 0 h 92"/>
                  <a:gd name="T4" fmla="*/ 0 w 185"/>
                  <a:gd name="T5" fmla="*/ 70 h 92"/>
                  <a:gd name="T6" fmla="*/ 0 w 185"/>
                  <a:gd name="T7" fmla="*/ 78 h 92"/>
                  <a:gd name="T8" fmla="*/ 13 w 185"/>
                  <a:gd name="T9" fmla="*/ 92 h 92"/>
                  <a:gd name="T10" fmla="*/ 171 w 185"/>
                  <a:gd name="T11" fmla="*/ 92 h 92"/>
                  <a:gd name="T12" fmla="*/ 185 w 185"/>
                  <a:gd name="T13" fmla="*/ 78 h 92"/>
                  <a:gd name="T14" fmla="*/ 185 w 185"/>
                  <a:gd name="T15" fmla="*/ 70 h 92"/>
                  <a:gd name="T16" fmla="*/ 115 w 185"/>
                  <a:gd name="T17" fmla="*/ 0 h 92"/>
                  <a:gd name="T18" fmla="*/ 24 w 185"/>
                  <a:gd name="T19" fmla="*/ 68 h 92"/>
                  <a:gd name="T20" fmla="*/ 70 w 185"/>
                  <a:gd name="T21" fmla="*/ 24 h 92"/>
                  <a:gd name="T22" fmla="*/ 115 w 185"/>
                  <a:gd name="T23" fmla="*/ 24 h 92"/>
                  <a:gd name="T24" fmla="*/ 160 w 185"/>
                  <a:gd name="T25" fmla="*/ 68 h 92"/>
                  <a:gd name="T26" fmla="*/ 24 w 185"/>
                  <a:gd name="T27" fmla="*/ 6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92">
                    <a:moveTo>
                      <a:pt x="115" y="0"/>
                    </a:moveTo>
                    <a:cubicBezTo>
                      <a:pt x="70" y="0"/>
                      <a:pt x="70" y="0"/>
                      <a:pt x="70" y="0"/>
                    </a:cubicBezTo>
                    <a:cubicBezTo>
                      <a:pt x="31" y="0"/>
                      <a:pt x="0" y="32"/>
                      <a:pt x="0" y="70"/>
                    </a:cubicBezTo>
                    <a:cubicBezTo>
                      <a:pt x="0" y="78"/>
                      <a:pt x="0" y="78"/>
                      <a:pt x="0" y="78"/>
                    </a:cubicBezTo>
                    <a:cubicBezTo>
                      <a:pt x="0" y="86"/>
                      <a:pt x="6" y="92"/>
                      <a:pt x="13" y="92"/>
                    </a:cubicBezTo>
                    <a:cubicBezTo>
                      <a:pt x="171" y="92"/>
                      <a:pt x="171" y="92"/>
                      <a:pt x="171" y="92"/>
                    </a:cubicBezTo>
                    <a:cubicBezTo>
                      <a:pt x="179" y="92"/>
                      <a:pt x="185" y="86"/>
                      <a:pt x="185" y="78"/>
                    </a:cubicBezTo>
                    <a:cubicBezTo>
                      <a:pt x="185" y="70"/>
                      <a:pt x="185" y="70"/>
                      <a:pt x="185" y="70"/>
                    </a:cubicBezTo>
                    <a:cubicBezTo>
                      <a:pt x="185" y="32"/>
                      <a:pt x="153" y="0"/>
                      <a:pt x="115" y="0"/>
                    </a:cubicBezTo>
                    <a:close/>
                    <a:moveTo>
                      <a:pt x="24" y="68"/>
                    </a:moveTo>
                    <a:cubicBezTo>
                      <a:pt x="25" y="43"/>
                      <a:pt x="45" y="24"/>
                      <a:pt x="70" y="24"/>
                    </a:cubicBezTo>
                    <a:cubicBezTo>
                      <a:pt x="115" y="24"/>
                      <a:pt x="115" y="24"/>
                      <a:pt x="115" y="24"/>
                    </a:cubicBezTo>
                    <a:cubicBezTo>
                      <a:pt x="139" y="24"/>
                      <a:pt x="159" y="43"/>
                      <a:pt x="160" y="68"/>
                    </a:cubicBezTo>
                    <a:lnTo>
                      <a:pt x="24" y="6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72">
                <a:extLst>
                  <a:ext uri="{FF2B5EF4-FFF2-40B4-BE49-F238E27FC236}">
                    <a16:creationId xmlns:a16="http://schemas.microsoft.com/office/drawing/2014/main" id="{03E689C9-B143-4049-B67A-5EA76857EB29}"/>
                  </a:ext>
                </a:extLst>
              </p:cNvPr>
              <p:cNvSpPr>
                <a:spLocks noEditPoints="1"/>
              </p:cNvSpPr>
              <p:nvPr/>
            </p:nvSpPr>
            <p:spPr bwMode="auto">
              <a:xfrm>
                <a:off x="6546850" y="3675063"/>
                <a:ext cx="125413" cy="61912"/>
              </a:xfrm>
              <a:custGeom>
                <a:avLst/>
                <a:gdLst>
                  <a:gd name="T0" fmla="*/ 114 w 184"/>
                  <a:gd name="T1" fmla="*/ 0 h 91"/>
                  <a:gd name="T2" fmla="*/ 69 w 184"/>
                  <a:gd name="T3" fmla="*/ 0 h 91"/>
                  <a:gd name="T4" fmla="*/ 0 w 184"/>
                  <a:gd name="T5" fmla="*/ 70 h 91"/>
                  <a:gd name="T6" fmla="*/ 0 w 184"/>
                  <a:gd name="T7" fmla="*/ 78 h 91"/>
                  <a:gd name="T8" fmla="*/ 13 w 184"/>
                  <a:gd name="T9" fmla="*/ 91 h 91"/>
                  <a:gd name="T10" fmla="*/ 171 w 184"/>
                  <a:gd name="T11" fmla="*/ 91 h 91"/>
                  <a:gd name="T12" fmla="*/ 184 w 184"/>
                  <a:gd name="T13" fmla="*/ 78 h 91"/>
                  <a:gd name="T14" fmla="*/ 184 w 184"/>
                  <a:gd name="T15" fmla="*/ 70 h 91"/>
                  <a:gd name="T16" fmla="*/ 114 w 184"/>
                  <a:gd name="T17" fmla="*/ 0 h 91"/>
                  <a:gd name="T18" fmla="*/ 24 w 184"/>
                  <a:gd name="T19" fmla="*/ 67 h 91"/>
                  <a:gd name="T20" fmla="*/ 69 w 184"/>
                  <a:gd name="T21" fmla="*/ 24 h 91"/>
                  <a:gd name="T22" fmla="*/ 114 w 184"/>
                  <a:gd name="T23" fmla="*/ 24 h 91"/>
                  <a:gd name="T24" fmla="*/ 160 w 184"/>
                  <a:gd name="T25" fmla="*/ 67 h 91"/>
                  <a:gd name="T26" fmla="*/ 24 w 184"/>
                  <a:gd name="T27"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 h="91">
                    <a:moveTo>
                      <a:pt x="114" y="0"/>
                    </a:moveTo>
                    <a:cubicBezTo>
                      <a:pt x="69" y="0"/>
                      <a:pt x="69" y="0"/>
                      <a:pt x="69" y="0"/>
                    </a:cubicBezTo>
                    <a:cubicBezTo>
                      <a:pt x="31" y="0"/>
                      <a:pt x="0" y="31"/>
                      <a:pt x="0" y="70"/>
                    </a:cubicBezTo>
                    <a:cubicBezTo>
                      <a:pt x="0" y="78"/>
                      <a:pt x="0" y="78"/>
                      <a:pt x="0" y="78"/>
                    </a:cubicBezTo>
                    <a:cubicBezTo>
                      <a:pt x="0" y="85"/>
                      <a:pt x="6" y="91"/>
                      <a:pt x="13" y="91"/>
                    </a:cubicBezTo>
                    <a:cubicBezTo>
                      <a:pt x="171" y="91"/>
                      <a:pt x="171" y="91"/>
                      <a:pt x="171" y="91"/>
                    </a:cubicBezTo>
                    <a:cubicBezTo>
                      <a:pt x="178" y="91"/>
                      <a:pt x="184" y="85"/>
                      <a:pt x="184" y="78"/>
                    </a:cubicBezTo>
                    <a:cubicBezTo>
                      <a:pt x="184" y="70"/>
                      <a:pt x="184" y="70"/>
                      <a:pt x="184" y="70"/>
                    </a:cubicBezTo>
                    <a:cubicBezTo>
                      <a:pt x="184" y="31"/>
                      <a:pt x="153" y="0"/>
                      <a:pt x="114" y="0"/>
                    </a:cubicBezTo>
                    <a:close/>
                    <a:moveTo>
                      <a:pt x="24" y="67"/>
                    </a:moveTo>
                    <a:cubicBezTo>
                      <a:pt x="25" y="43"/>
                      <a:pt x="45" y="24"/>
                      <a:pt x="69" y="24"/>
                    </a:cubicBezTo>
                    <a:cubicBezTo>
                      <a:pt x="114" y="24"/>
                      <a:pt x="114" y="24"/>
                      <a:pt x="114" y="24"/>
                    </a:cubicBezTo>
                    <a:cubicBezTo>
                      <a:pt x="139" y="24"/>
                      <a:pt x="159" y="43"/>
                      <a:pt x="160" y="67"/>
                    </a:cubicBezTo>
                    <a:lnTo>
                      <a:pt x="24" y="6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8" name="TextBox 67">
            <a:extLst>
              <a:ext uri="{FF2B5EF4-FFF2-40B4-BE49-F238E27FC236}">
                <a16:creationId xmlns:a16="http://schemas.microsoft.com/office/drawing/2014/main" id="{D8D2EB7C-B029-1A4E-A394-32D760F81698}"/>
              </a:ext>
            </a:extLst>
          </p:cNvPr>
          <p:cNvSpPr txBox="1"/>
          <p:nvPr/>
        </p:nvSpPr>
        <p:spPr>
          <a:xfrm>
            <a:off x="6531151" y="6413004"/>
            <a:ext cx="2566221" cy="646331"/>
          </a:xfrm>
          <a:prstGeom prst="rect">
            <a:avLst/>
          </a:prstGeom>
          <a:noFill/>
        </p:spPr>
        <p:txBody>
          <a:bodyPr wrap="square" rtlCol="0">
            <a:spAutoFit/>
          </a:bodyPr>
          <a:lstStyle/>
          <a:p>
            <a:r>
              <a:rPr lang="en-US" sz="900" b="1" dirty="0"/>
              <a:t>Talk tracks should be utilized when attempting to schedule follow up meetings</a:t>
            </a:r>
            <a:endParaRPr lang="en-US" sz="900" dirty="0"/>
          </a:p>
          <a:p>
            <a:endParaRPr lang="en-US" dirty="0"/>
          </a:p>
        </p:txBody>
      </p:sp>
      <p:sp>
        <p:nvSpPr>
          <p:cNvPr id="111" name="TextBox 110">
            <a:extLst>
              <a:ext uri="{FF2B5EF4-FFF2-40B4-BE49-F238E27FC236}">
                <a16:creationId xmlns:a16="http://schemas.microsoft.com/office/drawing/2014/main" id="{C44599A9-3ECD-394B-B016-03F67F75F690}"/>
              </a:ext>
            </a:extLst>
          </p:cNvPr>
          <p:cNvSpPr txBox="1"/>
          <p:nvPr/>
        </p:nvSpPr>
        <p:spPr>
          <a:xfrm>
            <a:off x="7755288" y="4990690"/>
            <a:ext cx="827168" cy="507831"/>
          </a:xfrm>
          <a:prstGeom prst="rect">
            <a:avLst/>
          </a:prstGeom>
          <a:noFill/>
        </p:spPr>
        <p:txBody>
          <a:bodyPr wrap="square" rtlCol="0">
            <a:spAutoFit/>
          </a:bodyPr>
          <a:lstStyle/>
          <a:p>
            <a:r>
              <a:rPr lang="en-US" sz="900" dirty="0"/>
              <a:t>1 day after #3 email send</a:t>
            </a:r>
          </a:p>
        </p:txBody>
      </p:sp>
      <p:sp>
        <p:nvSpPr>
          <p:cNvPr id="112" name="TextBox 111">
            <a:extLst>
              <a:ext uri="{FF2B5EF4-FFF2-40B4-BE49-F238E27FC236}">
                <a16:creationId xmlns:a16="http://schemas.microsoft.com/office/drawing/2014/main" id="{D902FBD3-E103-1E4B-B7E7-E939C3D533E9}"/>
              </a:ext>
            </a:extLst>
          </p:cNvPr>
          <p:cNvSpPr txBox="1"/>
          <p:nvPr/>
        </p:nvSpPr>
        <p:spPr>
          <a:xfrm>
            <a:off x="2604636" y="4990690"/>
            <a:ext cx="1155790" cy="507831"/>
          </a:xfrm>
          <a:prstGeom prst="rect">
            <a:avLst/>
          </a:prstGeom>
          <a:noFill/>
        </p:spPr>
        <p:txBody>
          <a:bodyPr wrap="square" rtlCol="0">
            <a:spAutoFit/>
          </a:bodyPr>
          <a:lstStyle/>
          <a:p>
            <a:r>
              <a:rPr lang="en-US" sz="900" dirty="0"/>
              <a:t>Touch plan follow ups to promote Whitepaper #1</a:t>
            </a:r>
          </a:p>
        </p:txBody>
      </p:sp>
      <p:pic>
        <p:nvPicPr>
          <p:cNvPr id="140" name="Picture 139">
            <a:extLst>
              <a:ext uri="{FF2B5EF4-FFF2-40B4-BE49-F238E27FC236}">
                <a16:creationId xmlns:a16="http://schemas.microsoft.com/office/drawing/2014/main" id="{C0CF5965-6711-AA4A-96BB-7F54B1C236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55704" y="2241211"/>
            <a:ext cx="1081515" cy="1398214"/>
          </a:xfrm>
          <a:prstGeom prst="rect">
            <a:avLst/>
          </a:prstGeom>
          <a:ln>
            <a:solidFill>
              <a:schemeClr val="tx2">
                <a:lumMod val="25000"/>
                <a:lumOff val="75000"/>
              </a:schemeClr>
            </a:solidFill>
          </a:ln>
        </p:spPr>
      </p:pic>
      <p:sp>
        <p:nvSpPr>
          <p:cNvPr id="141" name="TextBox 140">
            <a:extLst>
              <a:ext uri="{FF2B5EF4-FFF2-40B4-BE49-F238E27FC236}">
                <a16:creationId xmlns:a16="http://schemas.microsoft.com/office/drawing/2014/main" id="{59E9AC75-4DEC-0F4F-9017-B7E2B75B2AF2}"/>
              </a:ext>
            </a:extLst>
          </p:cNvPr>
          <p:cNvSpPr txBox="1"/>
          <p:nvPr/>
        </p:nvSpPr>
        <p:spPr>
          <a:xfrm>
            <a:off x="5610250" y="4990690"/>
            <a:ext cx="1155790" cy="507831"/>
          </a:xfrm>
          <a:prstGeom prst="rect">
            <a:avLst/>
          </a:prstGeom>
          <a:noFill/>
        </p:spPr>
        <p:txBody>
          <a:bodyPr wrap="square" rtlCol="0">
            <a:spAutoFit/>
          </a:bodyPr>
          <a:lstStyle/>
          <a:p>
            <a:r>
              <a:rPr lang="en-US" sz="900" dirty="0"/>
              <a:t>Touch plan follow ups to promote Whitepaper #2</a:t>
            </a:r>
          </a:p>
        </p:txBody>
      </p:sp>
      <p:sp>
        <p:nvSpPr>
          <p:cNvPr id="143" name="TextBox 142">
            <a:extLst>
              <a:ext uri="{FF2B5EF4-FFF2-40B4-BE49-F238E27FC236}">
                <a16:creationId xmlns:a16="http://schemas.microsoft.com/office/drawing/2014/main" id="{D4BBC0B3-E6E1-1240-BDD4-71CF3F970A5F}"/>
              </a:ext>
            </a:extLst>
          </p:cNvPr>
          <p:cNvSpPr txBox="1"/>
          <p:nvPr/>
        </p:nvSpPr>
        <p:spPr>
          <a:xfrm>
            <a:off x="8531698" y="4990690"/>
            <a:ext cx="1155790" cy="507831"/>
          </a:xfrm>
          <a:prstGeom prst="rect">
            <a:avLst/>
          </a:prstGeom>
          <a:noFill/>
        </p:spPr>
        <p:txBody>
          <a:bodyPr wrap="square" rtlCol="0">
            <a:spAutoFit/>
          </a:bodyPr>
          <a:lstStyle/>
          <a:p>
            <a:r>
              <a:rPr lang="en-US" sz="900" dirty="0"/>
              <a:t>Touch plan follow ups to promote Whitepaper #3</a:t>
            </a:r>
          </a:p>
        </p:txBody>
      </p:sp>
      <p:sp>
        <p:nvSpPr>
          <p:cNvPr id="153" name="TextBox 152">
            <a:extLst>
              <a:ext uri="{FF2B5EF4-FFF2-40B4-BE49-F238E27FC236}">
                <a16:creationId xmlns:a16="http://schemas.microsoft.com/office/drawing/2014/main" id="{049E39C4-33D3-3249-A35F-8B6B3D600D38}"/>
              </a:ext>
            </a:extLst>
          </p:cNvPr>
          <p:cNvSpPr txBox="1"/>
          <p:nvPr/>
        </p:nvSpPr>
        <p:spPr>
          <a:xfrm>
            <a:off x="11208418" y="4990690"/>
            <a:ext cx="983581" cy="584775"/>
          </a:xfrm>
          <a:prstGeom prst="rect">
            <a:avLst/>
          </a:prstGeom>
          <a:noFill/>
        </p:spPr>
        <p:txBody>
          <a:bodyPr wrap="square" rtlCol="0">
            <a:spAutoFit/>
          </a:bodyPr>
          <a:lstStyle/>
          <a:p>
            <a:r>
              <a:rPr lang="en-US" sz="800" dirty="0"/>
              <a:t>Touch plan follow ups to  promote Customer story </a:t>
            </a:r>
          </a:p>
        </p:txBody>
      </p:sp>
      <p:sp>
        <p:nvSpPr>
          <p:cNvPr id="157" name="TextBox 156">
            <a:extLst>
              <a:ext uri="{FF2B5EF4-FFF2-40B4-BE49-F238E27FC236}">
                <a16:creationId xmlns:a16="http://schemas.microsoft.com/office/drawing/2014/main" id="{EC03E85E-5071-264A-AACF-FBCB455CBC5E}"/>
              </a:ext>
            </a:extLst>
          </p:cNvPr>
          <p:cNvSpPr txBox="1"/>
          <p:nvPr/>
        </p:nvSpPr>
        <p:spPr>
          <a:xfrm>
            <a:off x="10583832" y="4990690"/>
            <a:ext cx="827168" cy="507831"/>
          </a:xfrm>
          <a:prstGeom prst="rect">
            <a:avLst/>
          </a:prstGeom>
          <a:noFill/>
        </p:spPr>
        <p:txBody>
          <a:bodyPr wrap="square" rtlCol="0">
            <a:spAutoFit/>
          </a:bodyPr>
          <a:lstStyle/>
          <a:p>
            <a:r>
              <a:rPr lang="en-US" sz="900" dirty="0"/>
              <a:t>1 day after #3 email send</a:t>
            </a:r>
          </a:p>
        </p:txBody>
      </p:sp>
      <p:cxnSp>
        <p:nvCxnSpPr>
          <p:cNvPr id="158" name="Straight Connector 157">
            <a:extLst>
              <a:ext uri="{FF2B5EF4-FFF2-40B4-BE49-F238E27FC236}">
                <a16:creationId xmlns:a16="http://schemas.microsoft.com/office/drawing/2014/main" id="{BA22FDF3-AE7D-1448-B245-711996E1368E}"/>
              </a:ext>
            </a:extLst>
          </p:cNvPr>
          <p:cNvCxnSpPr>
            <a:cxnSpLocks/>
          </p:cNvCxnSpPr>
          <p:nvPr/>
        </p:nvCxnSpPr>
        <p:spPr>
          <a:xfrm>
            <a:off x="11538122" y="4120277"/>
            <a:ext cx="0" cy="742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FD36BCB-FE32-B948-A46A-F1158FAA1701}"/>
              </a:ext>
            </a:extLst>
          </p:cNvPr>
          <p:cNvCxnSpPr>
            <a:cxnSpLocks/>
          </p:cNvCxnSpPr>
          <p:nvPr/>
        </p:nvCxnSpPr>
        <p:spPr>
          <a:xfrm>
            <a:off x="10844623" y="3603231"/>
            <a:ext cx="0" cy="1239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1B6E5903-8914-C74D-962D-47AE85CD27F9}"/>
              </a:ext>
            </a:extLst>
          </p:cNvPr>
          <p:cNvSpPr txBox="1"/>
          <p:nvPr/>
        </p:nvSpPr>
        <p:spPr>
          <a:xfrm>
            <a:off x="6519012" y="1235965"/>
            <a:ext cx="2175974" cy="784830"/>
          </a:xfrm>
          <a:prstGeom prst="rect">
            <a:avLst/>
          </a:prstGeom>
          <a:noFill/>
        </p:spPr>
        <p:txBody>
          <a:bodyPr wrap="square" rtlCol="0">
            <a:spAutoFit/>
          </a:bodyPr>
          <a:lstStyle/>
          <a:p>
            <a:r>
              <a:rPr lang="en-US" sz="1200" b="1" dirty="0"/>
              <a:t>Touch Plan follow ups: </a:t>
            </a:r>
          </a:p>
          <a:p>
            <a:r>
              <a:rPr lang="en-US" sz="1100" b="1" dirty="0">
                <a:solidFill>
                  <a:srgbClr val="AE562C"/>
                </a:solidFill>
              </a:rPr>
              <a:t>Send:</a:t>
            </a:r>
            <a:r>
              <a:rPr lang="en-US" sz="1100" dirty="0">
                <a:solidFill>
                  <a:srgbClr val="AE562C"/>
                </a:solidFill>
              </a:rPr>
              <a:t> </a:t>
            </a:r>
            <a:r>
              <a:rPr lang="en-US" sz="1100" dirty="0"/>
              <a:t>After marketing email, start continued follow ups</a:t>
            </a:r>
          </a:p>
          <a:p>
            <a:endParaRPr lang="en-US" sz="1100" dirty="0"/>
          </a:p>
        </p:txBody>
      </p:sp>
      <p:pic>
        <p:nvPicPr>
          <p:cNvPr id="169" name="Picture 168">
            <a:extLst>
              <a:ext uri="{FF2B5EF4-FFF2-40B4-BE49-F238E27FC236}">
                <a16:creationId xmlns:a16="http://schemas.microsoft.com/office/drawing/2014/main" id="{ABF35B4F-9A2C-3C40-8459-9A06A05075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0031" y="1248920"/>
            <a:ext cx="574613" cy="748666"/>
          </a:xfrm>
          <a:prstGeom prst="rect">
            <a:avLst/>
          </a:prstGeom>
        </p:spPr>
      </p:pic>
      <p:grpSp>
        <p:nvGrpSpPr>
          <p:cNvPr id="170" name="Group 169">
            <a:extLst>
              <a:ext uri="{FF2B5EF4-FFF2-40B4-BE49-F238E27FC236}">
                <a16:creationId xmlns:a16="http://schemas.microsoft.com/office/drawing/2014/main" id="{0119CFBA-CDE3-9D4C-8696-41072B18066D}"/>
              </a:ext>
            </a:extLst>
          </p:cNvPr>
          <p:cNvGrpSpPr/>
          <p:nvPr/>
        </p:nvGrpSpPr>
        <p:grpSpPr>
          <a:xfrm>
            <a:off x="1066239" y="1770151"/>
            <a:ext cx="306752" cy="291930"/>
            <a:chOff x="5071109" y="325773"/>
            <a:chExt cx="515452" cy="516954"/>
          </a:xfrm>
        </p:grpSpPr>
        <p:sp>
          <p:nvSpPr>
            <p:cNvPr id="171" name="Oval 170">
              <a:extLst>
                <a:ext uri="{FF2B5EF4-FFF2-40B4-BE49-F238E27FC236}">
                  <a16:creationId xmlns:a16="http://schemas.microsoft.com/office/drawing/2014/main" id="{8D23B9C5-3370-9E48-A38F-C78CDEE99FB0}"/>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907">
              <a:extLst>
                <a:ext uri="{FF2B5EF4-FFF2-40B4-BE49-F238E27FC236}">
                  <a16:creationId xmlns:a16="http://schemas.microsoft.com/office/drawing/2014/main" id="{4BDC6649-1FDC-DC4C-BCAF-BC251F49A7CD}"/>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908">
              <a:extLst>
                <a:ext uri="{FF2B5EF4-FFF2-40B4-BE49-F238E27FC236}">
                  <a16:creationId xmlns:a16="http://schemas.microsoft.com/office/drawing/2014/main" id="{E47657CC-F18F-7B42-B9B7-3106B3E3CC2E}"/>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909">
              <a:extLst>
                <a:ext uri="{FF2B5EF4-FFF2-40B4-BE49-F238E27FC236}">
                  <a16:creationId xmlns:a16="http://schemas.microsoft.com/office/drawing/2014/main" id="{9C48F0A2-A082-D642-9B55-8A518F67EFE6}"/>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910">
              <a:extLst>
                <a:ext uri="{FF2B5EF4-FFF2-40B4-BE49-F238E27FC236}">
                  <a16:creationId xmlns:a16="http://schemas.microsoft.com/office/drawing/2014/main" id="{5CE65995-C6B5-D24A-9CB7-BAB298B046CA}"/>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77" name="Picture 176">
            <a:extLst>
              <a:ext uri="{FF2B5EF4-FFF2-40B4-BE49-F238E27FC236}">
                <a16:creationId xmlns:a16="http://schemas.microsoft.com/office/drawing/2014/main" id="{17641CCD-E08B-CD4E-A6D3-614185F024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9712" y="1250434"/>
            <a:ext cx="576750" cy="745639"/>
          </a:xfrm>
          <a:prstGeom prst="rect">
            <a:avLst/>
          </a:prstGeom>
          <a:ln>
            <a:solidFill>
              <a:schemeClr val="tx2">
                <a:lumMod val="25000"/>
                <a:lumOff val="75000"/>
              </a:schemeClr>
            </a:solidFill>
          </a:ln>
        </p:spPr>
      </p:pic>
      <p:grpSp>
        <p:nvGrpSpPr>
          <p:cNvPr id="184" name="Group 183">
            <a:extLst>
              <a:ext uri="{FF2B5EF4-FFF2-40B4-BE49-F238E27FC236}">
                <a16:creationId xmlns:a16="http://schemas.microsoft.com/office/drawing/2014/main" id="{EF6965E9-EB2D-FA47-8399-AA9079B3745C}"/>
              </a:ext>
            </a:extLst>
          </p:cNvPr>
          <p:cNvGrpSpPr/>
          <p:nvPr/>
        </p:nvGrpSpPr>
        <p:grpSpPr>
          <a:xfrm>
            <a:off x="9746215" y="1770151"/>
            <a:ext cx="306752" cy="291930"/>
            <a:chOff x="5071109" y="325773"/>
            <a:chExt cx="515452" cy="516954"/>
          </a:xfrm>
        </p:grpSpPr>
        <p:sp>
          <p:nvSpPr>
            <p:cNvPr id="185" name="Oval 184">
              <a:extLst>
                <a:ext uri="{FF2B5EF4-FFF2-40B4-BE49-F238E27FC236}">
                  <a16:creationId xmlns:a16="http://schemas.microsoft.com/office/drawing/2014/main" id="{C121B8A3-7A49-8A44-ACED-C7F97786FF9B}"/>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907">
              <a:extLst>
                <a:ext uri="{FF2B5EF4-FFF2-40B4-BE49-F238E27FC236}">
                  <a16:creationId xmlns:a16="http://schemas.microsoft.com/office/drawing/2014/main" id="{8B006BBC-240D-9547-8C91-3638E73CC238}"/>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908">
              <a:extLst>
                <a:ext uri="{FF2B5EF4-FFF2-40B4-BE49-F238E27FC236}">
                  <a16:creationId xmlns:a16="http://schemas.microsoft.com/office/drawing/2014/main" id="{4B93335F-2471-CD46-A425-6D066F5B29C9}"/>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909">
              <a:extLst>
                <a:ext uri="{FF2B5EF4-FFF2-40B4-BE49-F238E27FC236}">
                  <a16:creationId xmlns:a16="http://schemas.microsoft.com/office/drawing/2014/main" id="{CEF146AC-2CD0-1D43-8936-8D3735ED7B43}"/>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910">
              <a:extLst>
                <a:ext uri="{FF2B5EF4-FFF2-40B4-BE49-F238E27FC236}">
                  <a16:creationId xmlns:a16="http://schemas.microsoft.com/office/drawing/2014/main" id="{4BC02EDB-AFBE-8141-B8E5-91C9F3BC074A}"/>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6" name="Group 145">
            <a:extLst>
              <a:ext uri="{FF2B5EF4-FFF2-40B4-BE49-F238E27FC236}">
                <a16:creationId xmlns:a16="http://schemas.microsoft.com/office/drawing/2014/main" id="{611ADEB8-3987-41FD-9CD6-B91AF0B8F859}"/>
              </a:ext>
            </a:extLst>
          </p:cNvPr>
          <p:cNvGrpSpPr/>
          <p:nvPr/>
        </p:nvGrpSpPr>
        <p:grpSpPr>
          <a:xfrm>
            <a:off x="6072965" y="1300088"/>
            <a:ext cx="402335" cy="396832"/>
            <a:chOff x="1195456" y="325773"/>
            <a:chExt cx="516954" cy="516954"/>
          </a:xfrm>
        </p:grpSpPr>
        <p:sp>
          <p:nvSpPr>
            <p:cNvPr id="178" name="Oval 177">
              <a:extLst>
                <a:ext uri="{FF2B5EF4-FFF2-40B4-BE49-F238E27FC236}">
                  <a16:creationId xmlns:a16="http://schemas.microsoft.com/office/drawing/2014/main" id="{23255262-B270-4BE1-9770-1EC77954579D}"/>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9" name="Freeform 1838">
              <a:extLst>
                <a:ext uri="{FF2B5EF4-FFF2-40B4-BE49-F238E27FC236}">
                  <a16:creationId xmlns:a16="http://schemas.microsoft.com/office/drawing/2014/main" id="{285335C1-27BF-455A-8D64-3D194B2A71A6}"/>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839">
              <a:extLst>
                <a:ext uri="{FF2B5EF4-FFF2-40B4-BE49-F238E27FC236}">
                  <a16:creationId xmlns:a16="http://schemas.microsoft.com/office/drawing/2014/main" id="{1443AD5D-C6AD-4DA7-A3A8-99E8B4137E6B}"/>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840">
              <a:extLst>
                <a:ext uri="{FF2B5EF4-FFF2-40B4-BE49-F238E27FC236}">
                  <a16:creationId xmlns:a16="http://schemas.microsoft.com/office/drawing/2014/main" id="{1752431B-8CF9-494F-9DCF-FA49125F17D0}"/>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841">
              <a:extLst>
                <a:ext uri="{FF2B5EF4-FFF2-40B4-BE49-F238E27FC236}">
                  <a16:creationId xmlns:a16="http://schemas.microsoft.com/office/drawing/2014/main" id="{5B01A33F-1840-495F-9813-0053F4E8095F}"/>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6" name="Oval 25">
            <a:extLst>
              <a:ext uri="{FF2B5EF4-FFF2-40B4-BE49-F238E27FC236}">
                <a16:creationId xmlns:a16="http://schemas.microsoft.com/office/drawing/2014/main" id="{8887D23B-25C7-5541-9D7D-DE32AAE3E281}"/>
              </a:ext>
            </a:extLst>
          </p:cNvPr>
          <p:cNvSpPr/>
          <p:nvPr/>
        </p:nvSpPr>
        <p:spPr>
          <a:xfrm>
            <a:off x="1055784"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54E64AD-38B2-2A4A-A9A7-06FD5DAD5C6A}"/>
              </a:ext>
            </a:extLst>
          </p:cNvPr>
          <p:cNvSpPr/>
          <p:nvPr/>
        </p:nvSpPr>
        <p:spPr>
          <a:xfrm>
            <a:off x="2144843"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385D7EA-D84E-1048-A67A-4DEA9EE0F1F4}"/>
              </a:ext>
            </a:extLst>
          </p:cNvPr>
          <p:cNvSpPr/>
          <p:nvPr/>
        </p:nvSpPr>
        <p:spPr>
          <a:xfrm>
            <a:off x="4093339"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6EC0AA01-3CF0-3740-849B-0B5ABB7CACA3}"/>
              </a:ext>
            </a:extLst>
          </p:cNvPr>
          <p:cNvSpPr/>
          <p:nvPr/>
        </p:nvSpPr>
        <p:spPr>
          <a:xfrm>
            <a:off x="6977483"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BBD12D3-61FF-8B45-8CD5-90FB57613536}"/>
              </a:ext>
            </a:extLst>
          </p:cNvPr>
          <p:cNvSpPr/>
          <p:nvPr/>
        </p:nvSpPr>
        <p:spPr>
          <a:xfrm>
            <a:off x="5253734"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E529956E-D526-214E-9726-77CF110E9BCC}"/>
              </a:ext>
            </a:extLst>
          </p:cNvPr>
          <p:cNvSpPr/>
          <p:nvPr/>
        </p:nvSpPr>
        <p:spPr>
          <a:xfrm>
            <a:off x="8108808"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910A3EBE-FD7A-D242-8953-222533013810}"/>
              </a:ext>
            </a:extLst>
          </p:cNvPr>
          <p:cNvSpPr/>
          <p:nvPr/>
        </p:nvSpPr>
        <p:spPr>
          <a:xfrm>
            <a:off x="9946545"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62529414-7A8E-7C43-8317-880BFC8AB35E}"/>
              </a:ext>
            </a:extLst>
          </p:cNvPr>
          <p:cNvSpPr/>
          <p:nvPr/>
        </p:nvSpPr>
        <p:spPr>
          <a:xfrm>
            <a:off x="3081141"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0277CFCE-D2FF-B64B-B3F5-1A31D445A10C}"/>
              </a:ext>
            </a:extLst>
          </p:cNvPr>
          <p:cNvSpPr/>
          <p:nvPr/>
        </p:nvSpPr>
        <p:spPr>
          <a:xfrm>
            <a:off x="6040608"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B7528354-176E-FF4F-B070-481790A12CD8}"/>
              </a:ext>
            </a:extLst>
          </p:cNvPr>
          <p:cNvSpPr/>
          <p:nvPr/>
        </p:nvSpPr>
        <p:spPr>
          <a:xfrm>
            <a:off x="8972252"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6D6E041A-89D3-E847-83EA-82534F70DB30}"/>
              </a:ext>
            </a:extLst>
          </p:cNvPr>
          <p:cNvSpPr/>
          <p:nvPr/>
        </p:nvSpPr>
        <p:spPr>
          <a:xfrm>
            <a:off x="11466429"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A66198A2-72D8-2143-8A0A-DB5405CFE3F6}"/>
              </a:ext>
            </a:extLst>
          </p:cNvPr>
          <p:cNvSpPr/>
          <p:nvPr/>
        </p:nvSpPr>
        <p:spPr>
          <a:xfrm>
            <a:off x="10767303" y="4766808"/>
            <a:ext cx="137341" cy="14691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25F87F5-2A17-8D42-A68C-E6E0F07DC8EA}"/>
              </a:ext>
            </a:extLst>
          </p:cNvPr>
          <p:cNvGrpSpPr/>
          <p:nvPr/>
        </p:nvGrpSpPr>
        <p:grpSpPr>
          <a:xfrm>
            <a:off x="932341" y="3381296"/>
            <a:ext cx="439595" cy="441453"/>
            <a:chOff x="5071109" y="325773"/>
            <a:chExt cx="515452" cy="516954"/>
          </a:xfrm>
        </p:grpSpPr>
        <p:sp>
          <p:nvSpPr>
            <p:cNvPr id="21" name="Oval 20">
              <a:extLst>
                <a:ext uri="{FF2B5EF4-FFF2-40B4-BE49-F238E27FC236}">
                  <a16:creationId xmlns:a16="http://schemas.microsoft.com/office/drawing/2014/main" id="{55333804-A788-7543-92DF-B5FC2BCAD587}"/>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07">
              <a:extLst>
                <a:ext uri="{FF2B5EF4-FFF2-40B4-BE49-F238E27FC236}">
                  <a16:creationId xmlns:a16="http://schemas.microsoft.com/office/drawing/2014/main" id="{E8CE33A6-8906-6A4B-923B-D0F695B88DDE}"/>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908">
              <a:extLst>
                <a:ext uri="{FF2B5EF4-FFF2-40B4-BE49-F238E27FC236}">
                  <a16:creationId xmlns:a16="http://schemas.microsoft.com/office/drawing/2014/main" id="{EF0487B0-AB72-644E-AB6A-C41A7CBB78ED}"/>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909">
              <a:extLst>
                <a:ext uri="{FF2B5EF4-FFF2-40B4-BE49-F238E27FC236}">
                  <a16:creationId xmlns:a16="http://schemas.microsoft.com/office/drawing/2014/main" id="{32F1A8F1-C7F9-564B-BE38-BF895D378F6C}"/>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910">
              <a:extLst>
                <a:ext uri="{FF2B5EF4-FFF2-40B4-BE49-F238E27FC236}">
                  <a16:creationId xmlns:a16="http://schemas.microsoft.com/office/drawing/2014/main" id="{2648A492-FE46-C946-A687-0FFADE973277}"/>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3" name="Group 72">
            <a:extLst>
              <a:ext uri="{FF2B5EF4-FFF2-40B4-BE49-F238E27FC236}">
                <a16:creationId xmlns:a16="http://schemas.microsoft.com/office/drawing/2014/main" id="{52C898F1-629B-BA4C-B707-A1D1D6186902}"/>
              </a:ext>
            </a:extLst>
          </p:cNvPr>
          <p:cNvGrpSpPr/>
          <p:nvPr/>
        </p:nvGrpSpPr>
        <p:grpSpPr>
          <a:xfrm>
            <a:off x="3975717" y="3467041"/>
            <a:ext cx="439595" cy="441453"/>
            <a:chOff x="5071109" y="325773"/>
            <a:chExt cx="515452" cy="516954"/>
          </a:xfrm>
        </p:grpSpPr>
        <p:sp>
          <p:nvSpPr>
            <p:cNvPr id="74" name="Oval 73">
              <a:extLst>
                <a:ext uri="{FF2B5EF4-FFF2-40B4-BE49-F238E27FC236}">
                  <a16:creationId xmlns:a16="http://schemas.microsoft.com/office/drawing/2014/main" id="{A537E8C5-F6A9-D644-880C-A5D214C065C6}"/>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907">
              <a:extLst>
                <a:ext uri="{FF2B5EF4-FFF2-40B4-BE49-F238E27FC236}">
                  <a16:creationId xmlns:a16="http://schemas.microsoft.com/office/drawing/2014/main" id="{70B71561-0C90-2441-A95F-2F77ACED0D66}"/>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908">
              <a:extLst>
                <a:ext uri="{FF2B5EF4-FFF2-40B4-BE49-F238E27FC236}">
                  <a16:creationId xmlns:a16="http://schemas.microsoft.com/office/drawing/2014/main" id="{37E0DC01-F7C5-B940-AD96-01EDB2E5E3AC}"/>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909">
              <a:extLst>
                <a:ext uri="{FF2B5EF4-FFF2-40B4-BE49-F238E27FC236}">
                  <a16:creationId xmlns:a16="http://schemas.microsoft.com/office/drawing/2014/main" id="{11DAF9B5-3136-834B-A27F-1F866A6276F1}"/>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910">
              <a:extLst>
                <a:ext uri="{FF2B5EF4-FFF2-40B4-BE49-F238E27FC236}">
                  <a16:creationId xmlns:a16="http://schemas.microsoft.com/office/drawing/2014/main" id="{075A1177-1AA6-7E4D-94FE-224E5516E17F}"/>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9" name="Group 78">
            <a:extLst>
              <a:ext uri="{FF2B5EF4-FFF2-40B4-BE49-F238E27FC236}">
                <a16:creationId xmlns:a16="http://schemas.microsoft.com/office/drawing/2014/main" id="{C31AF9DE-97CE-6743-A969-32676D263DE7}"/>
              </a:ext>
            </a:extLst>
          </p:cNvPr>
          <p:cNvGrpSpPr/>
          <p:nvPr/>
        </p:nvGrpSpPr>
        <p:grpSpPr>
          <a:xfrm>
            <a:off x="6838589" y="3519424"/>
            <a:ext cx="439595" cy="441453"/>
            <a:chOff x="5071109" y="325773"/>
            <a:chExt cx="515452" cy="516954"/>
          </a:xfrm>
        </p:grpSpPr>
        <p:sp>
          <p:nvSpPr>
            <p:cNvPr id="80" name="Oval 79">
              <a:extLst>
                <a:ext uri="{FF2B5EF4-FFF2-40B4-BE49-F238E27FC236}">
                  <a16:creationId xmlns:a16="http://schemas.microsoft.com/office/drawing/2014/main" id="{C6709E0E-1CA0-D74D-91BE-41A4F91AE205}"/>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907">
              <a:extLst>
                <a:ext uri="{FF2B5EF4-FFF2-40B4-BE49-F238E27FC236}">
                  <a16:creationId xmlns:a16="http://schemas.microsoft.com/office/drawing/2014/main" id="{D08DA6DD-086D-F14B-B596-D8FF437B96C2}"/>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908">
              <a:extLst>
                <a:ext uri="{FF2B5EF4-FFF2-40B4-BE49-F238E27FC236}">
                  <a16:creationId xmlns:a16="http://schemas.microsoft.com/office/drawing/2014/main" id="{E7492465-26AC-1647-BEEA-43AF835A0C19}"/>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909">
              <a:extLst>
                <a:ext uri="{FF2B5EF4-FFF2-40B4-BE49-F238E27FC236}">
                  <a16:creationId xmlns:a16="http://schemas.microsoft.com/office/drawing/2014/main" id="{212E346A-28ED-BE4A-8E03-0E14BA603D62}"/>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910">
              <a:extLst>
                <a:ext uri="{FF2B5EF4-FFF2-40B4-BE49-F238E27FC236}">
                  <a16:creationId xmlns:a16="http://schemas.microsoft.com/office/drawing/2014/main" id="{1D0EA2E6-E451-664A-B1EC-1C19F8E9EFF9}"/>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5" name="Group 84">
            <a:extLst>
              <a:ext uri="{FF2B5EF4-FFF2-40B4-BE49-F238E27FC236}">
                <a16:creationId xmlns:a16="http://schemas.microsoft.com/office/drawing/2014/main" id="{06785415-C752-A943-AB94-3C3E8096149E}"/>
              </a:ext>
            </a:extLst>
          </p:cNvPr>
          <p:cNvGrpSpPr/>
          <p:nvPr/>
        </p:nvGrpSpPr>
        <p:grpSpPr>
          <a:xfrm>
            <a:off x="9798181" y="3471285"/>
            <a:ext cx="439595" cy="441453"/>
            <a:chOff x="5071109" y="325773"/>
            <a:chExt cx="515452" cy="516954"/>
          </a:xfrm>
        </p:grpSpPr>
        <p:sp>
          <p:nvSpPr>
            <p:cNvPr id="86" name="Oval 85">
              <a:extLst>
                <a:ext uri="{FF2B5EF4-FFF2-40B4-BE49-F238E27FC236}">
                  <a16:creationId xmlns:a16="http://schemas.microsoft.com/office/drawing/2014/main" id="{EEED51ED-A520-384C-AD8B-0603F49C9292}"/>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907">
              <a:extLst>
                <a:ext uri="{FF2B5EF4-FFF2-40B4-BE49-F238E27FC236}">
                  <a16:creationId xmlns:a16="http://schemas.microsoft.com/office/drawing/2014/main" id="{5374BBF3-C402-4D49-83F9-B93DBEC84283}"/>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908">
              <a:extLst>
                <a:ext uri="{FF2B5EF4-FFF2-40B4-BE49-F238E27FC236}">
                  <a16:creationId xmlns:a16="http://schemas.microsoft.com/office/drawing/2014/main" id="{314CBF4B-DEEA-654C-ABB9-99782E4559DE}"/>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909">
              <a:extLst>
                <a:ext uri="{FF2B5EF4-FFF2-40B4-BE49-F238E27FC236}">
                  <a16:creationId xmlns:a16="http://schemas.microsoft.com/office/drawing/2014/main" id="{84B0908C-C77B-A24D-BDE6-CABFA46B39A6}"/>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910">
              <a:extLst>
                <a:ext uri="{FF2B5EF4-FFF2-40B4-BE49-F238E27FC236}">
                  <a16:creationId xmlns:a16="http://schemas.microsoft.com/office/drawing/2014/main" id="{13A13321-E7A1-D847-8F8F-E8DB8CD83E98}"/>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3" name="Group 182">
            <a:extLst>
              <a:ext uri="{FF2B5EF4-FFF2-40B4-BE49-F238E27FC236}">
                <a16:creationId xmlns:a16="http://schemas.microsoft.com/office/drawing/2014/main" id="{5F0F82F2-F3DD-49A8-A7F2-0AF556FDA0BF}"/>
              </a:ext>
            </a:extLst>
          </p:cNvPr>
          <p:cNvGrpSpPr/>
          <p:nvPr/>
        </p:nvGrpSpPr>
        <p:grpSpPr>
          <a:xfrm>
            <a:off x="2963078" y="3732158"/>
            <a:ext cx="402335" cy="396832"/>
            <a:chOff x="1195456" y="325773"/>
            <a:chExt cx="516954" cy="516954"/>
          </a:xfrm>
        </p:grpSpPr>
        <p:sp>
          <p:nvSpPr>
            <p:cNvPr id="190" name="Oval 189">
              <a:extLst>
                <a:ext uri="{FF2B5EF4-FFF2-40B4-BE49-F238E27FC236}">
                  <a16:creationId xmlns:a16="http://schemas.microsoft.com/office/drawing/2014/main" id="{C694F9FC-ECE8-4A12-81CC-AF00708D8986}"/>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1838">
              <a:extLst>
                <a:ext uri="{FF2B5EF4-FFF2-40B4-BE49-F238E27FC236}">
                  <a16:creationId xmlns:a16="http://schemas.microsoft.com/office/drawing/2014/main" id="{BB0732D2-0757-42B2-AD4B-0ACB7051962F}"/>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839">
              <a:extLst>
                <a:ext uri="{FF2B5EF4-FFF2-40B4-BE49-F238E27FC236}">
                  <a16:creationId xmlns:a16="http://schemas.microsoft.com/office/drawing/2014/main" id="{C70ABDCF-8E1B-4BCB-96D7-12F9B8BD6720}"/>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840">
              <a:extLst>
                <a:ext uri="{FF2B5EF4-FFF2-40B4-BE49-F238E27FC236}">
                  <a16:creationId xmlns:a16="http://schemas.microsoft.com/office/drawing/2014/main" id="{3A8AD7A4-230A-4076-BB4F-E7AA17D410CB}"/>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1841">
              <a:extLst>
                <a:ext uri="{FF2B5EF4-FFF2-40B4-BE49-F238E27FC236}">
                  <a16:creationId xmlns:a16="http://schemas.microsoft.com/office/drawing/2014/main" id="{104250CC-F6A4-4DFD-A4D1-53E07C760B2D}"/>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5" name="Group 194">
            <a:extLst>
              <a:ext uri="{FF2B5EF4-FFF2-40B4-BE49-F238E27FC236}">
                <a16:creationId xmlns:a16="http://schemas.microsoft.com/office/drawing/2014/main" id="{F8B59470-AAC5-47BE-B068-1FE1A0AF208A}"/>
              </a:ext>
            </a:extLst>
          </p:cNvPr>
          <p:cNvGrpSpPr/>
          <p:nvPr/>
        </p:nvGrpSpPr>
        <p:grpSpPr>
          <a:xfrm>
            <a:off x="5888230" y="3732158"/>
            <a:ext cx="402335" cy="396832"/>
            <a:chOff x="1195456" y="325773"/>
            <a:chExt cx="516954" cy="516954"/>
          </a:xfrm>
        </p:grpSpPr>
        <p:sp>
          <p:nvSpPr>
            <p:cNvPr id="196" name="Oval 195">
              <a:extLst>
                <a:ext uri="{FF2B5EF4-FFF2-40B4-BE49-F238E27FC236}">
                  <a16:creationId xmlns:a16="http://schemas.microsoft.com/office/drawing/2014/main" id="{0C186A5D-64B9-41E0-B61B-6B01AD1CDEB0}"/>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1838">
              <a:extLst>
                <a:ext uri="{FF2B5EF4-FFF2-40B4-BE49-F238E27FC236}">
                  <a16:creationId xmlns:a16="http://schemas.microsoft.com/office/drawing/2014/main" id="{E7380995-62FA-4B93-8396-691730A65244}"/>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1839">
              <a:extLst>
                <a:ext uri="{FF2B5EF4-FFF2-40B4-BE49-F238E27FC236}">
                  <a16:creationId xmlns:a16="http://schemas.microsoft.com/office/drawing/2014/main" id="{9772A2C5-E188-4457-8E69-44380962AD1F}"/>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1840">
              <a:extLst>
                <a:ext uri="{FF2B5EF4-FFF2-40B4-BE49-F238E27FC236}">
                  <a16:creationId xmlns:a16="http://schemas.microsoft.com/office/drawing/2014/main" id="{7D801099-65F7-4F2E-807A-C9FDD34BC25C}"/>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841">
              <a:extLst>
                <a:ext uri="{FF2B5EF4-FFF2-40B4-BE49-F238E27FC236}">
                  <a16:creationId xmlns:a16="http://schemas.microsoft.com/office/drawing/2014/main" id="{3EB90D93-9BE4-48CA-8C52-D2D1883B2C94}"/>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1" name="Group 200">
            <a:extLst>
              <a:ext uri="{FF2B5EF4-FFF2-40B4-BE49-F238E27FC236}">
                <a16:creationId xmlns:a16="http://schemas.microsoft.com/office/drawing/2014/main" id="{4518702B-ABD8-4F6F-94C5-7FA9C6C98D92}"/>
              </a:ext>
            </a:extLst>
          </p:cNvPr>
          <p:cNvGrpSpPr/>
          <p:nvPr/>
        </p:nvGrpSpPr>
        <p:grpSpPr>
          <a:xfrm>
            <a:off x="8833048" y="3723445"/>
            <a:ext cx="402335" cy="396832"/>
            <a:chOff x="1195456" y="325773"/>
            <a:chExt cx="516954" cy="516954"/>
          </a:xfrm>
        </p:grpSpPr>
        <p:sp>
          <p:nvSpPr>
            <p:cNvPr id="202" name="Oval 201">
              <a:extLst>
                <a:ext uri="{FF2B5EF4-FFF2-40B4-BE49-F238E27FC236}">
                  <a16:creationId xmlns:a16="http://schemas.microsoft.com/office/drawing/2014/main" id="{1729F420-E4F9-401B-A41F-91EEC2FD5255}"/>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1838">
              <a:extLst>
                <a:ext uri="{FF2B5EF4-FFF2-40B4-BE49-F238E27FC236}">
                  <a16:creationId xmlns:a16="http://schemas.microsoft.com/office/drawing/2014/main" id="{682DB8F6-5750-47BA-8407-0518BA2B4417}"/>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839">
              <a:extLst>
                <a:ext uri="{FF2B5EF4-FFF2-40B4-BE49-F238E27FC236}">
                  <a16:creationId xmlns:a16="http://schemas.microsoft.com/office/drawing/2014/main" id="{819F5456-A51B-4F91-93A5-403A8AC77A5A}"/>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840">
              <a:extLst>
                <a:ext uri="{FF2B5EF4-FFF2-40B4-BE49-F238E27FC236}">
                  <a16:creationId xmlns:a16="http://schemas.microsoft.com/office/drawing/2014/main" id="{DF322E62-044E-420F-BCAD-F4A9CC1BCCDC}"/>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841">
              <a:extLst>
                <a:ext uri="{FF2B5EF4-FFF2-40B4-BE49-F238E27FC236}">
                  <a16:creationId xmlns:a16="http://schemas.microsoft.com/office/drawing/2014/main" id="{653BC3E0-0D9E-4A23-85EC-7A95C657F663}"/>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7" name="Group 206">
            <a:extLst>
              <a:ext uri="{FF2B5EF4-FFF2-40B4-BE49-F238E27FC236}">
                <a16:creationId xmlns:a16="http://schemas.microsoft.com/office/drawing/2014/main" id="{27670042-395A-404A-85D1-7FEB7B39DFEA}"/>
              </a:ext>
            </a:extLst>
          </p:cNvPr>
          <p:cNvGrpSpPr/>
          <p:nvPr/>
        </p:nvGrpSpPr>
        <p:grpSpPr>
          <a:xfrm>
            <a:off x="11351538" y="3733042"/>
            <a:ext cx="402335" cy="396832"/>
            <a:chOff x="1195456" y="325773"/>
            <a:chExt cx="516954" cy="516954"/>
          </a:xfrm>
        </p:grpSpPr>
        <p:sp>
          <p:nvSpPr>
            <p:cNvPr id="208" name="Oval 207">
              <a:extLst>
                <a:ext uri="{FF2B5EF4-FFF2-40B4-BE49-F238E27FC236}">
                  <a16:creationId xmlns:a16="http://schemas.microsoft.com/office/drawing/2014/main" id="{AC05D693-FD34-48D3-AEC3-48C674DDD8FD}"/>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9" name="Freeform 1838">
              <a:extLst>
                <a:ext uri="{FF2B5EF4-FFF2-40B4-BE49-F238E27FC236}">
                  <a16:creationId xmlns:a16="http://schemas.microsoft.com/office/drawing/2014/main" id="{86EAAB33-2E6E-4ED6-9450-7F735EFFC4FF}"/>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839">
              <a:extLst>
                <a:ext uri="{FF2B5EF4-FFF2-40B4-BE49-F238E27FC236}">
                  <a16:creationId xmlns:a16="http://schemas.microsoft.com/office/drawing/2014/main" id="{9EA499E5-733D-47C8-8E0A-A63C95744CB9}"/>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840">
              <a:extLst>
                <a:ext uri="{FF2B5EF4-FFF2-40B4-BE49-F238E27FC236}">
                  <a16:creationId xmlns:a16="http://schemas.microsoft.com/office/drawing/2014/main" id="{24F494BC-13D1-4F49-97BA-DB6344B9B9CC}"/>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841">
              <a:extLst>
                <a:ext uri="{FF2B5EF4-FFF2-40B4-BE49-F238E27FC236}">
                  <a16:creationId xmlns:a16="http://schemas.microsoft.com/office/drawing/2014/main" id="{4ADCF04A-186A-4CBA-9025-7A26C2C1B5EF}"/>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3" name="Right Brace 33">
            <a:extLst>
              <a:ext uri="{FF2B5EF4-FFF2-40B4-BE49-F238E27FC236}">
                <a16:creationId xmlns:a16="http://schemas.microsoft.com/office/drawing/2014/main" id="{D2AC3C9D-91CE-40FB-BEB5-066D0B43D7B0}"/>
              </a:ext>
            </a:extLst>
          </p:cNvPr>
          <p:cNvSpPr/>
          <p:nvPr/>
        </p:nvSpPr>
        <p:spPr>
          <a:xfrm rot="5400000">
            <a:off x="6164857" y="819719"/>
            <a:ext cx="370842" cy="106885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8"/>
                  <a:pt x="10800" y="196"/>
                </a:cubicBezTo>
                <a:lnTo>
                  <a:pt x="10800" y="10604"/>
                </a:lnTo>
                <a:cubicBezTo>
                  <a:pt x="10800" y="10712"/>
                  <a:pt x="15635" y="10800"/>
                  <a:pt x="21600" y="10800"/>
                </a:cubicBezTo>
                <a:cubicBezTo>
                  <a:pt x="15635" y="10800"/>
                  <a:pt x="10800" y="10888"/>
                  <a:pt x="10800" y="10996"/>
                </a:cubicBezTo>
                <a:lnTo>
                  <a:pt x="10800" y="21404"/>
                </a:lnTo>
                <a:cubicBezTo>
                  <a:pt x="10800" y="21512"/>
                  <a:pt x="5965" y="21600"/>
                  <a:pt x="0" y="21600"/>
                </a:cubicBezTo>
              </a:path>
            </a:pathLst>
          </a:custGeom>
          <a:ln w="19050">
            <a:solidFill>
              <a:srgbClr val="8B8580"/>
            </a:solidFill>
            <a:miter/>
          </a:ln>
        </p:spPr>
        <p:txBody>
          <a:bodyPr lIns="45719" rIns="45719" anchor="ctr"/>
          <a:lstStyle/>
          <a:p>
            <a:pPr algn="ctr"/>
            <a:endParaRPr dirty="0"/>
          </a:p>
        </p:txBody>
      </p:sp>
      <p:sp>
        <p:nvSpPr>
          <p:cNvPr id="5" name="Rectangle 4">
            <a:extLst>
              <a:ext uri="{FF2B5EF4-FFF2-40B4-BE49-F238E27FC236}">
                <a16:creationId xmlns:a16="http://schemas.microsoft.com/office/drawing/2014/main" id="{BB0A433F-AA36-478A-9CA2-558E0AFE9BF8}"/>
              </a:ext>
            </a:extLst>
          </p:cNvPr>
          <p:cNvSpPr/>
          <p:nvPr/>
        </p:nvSpPr>
        <p:spPr>
          <a:xfrm>
            <a:off x="533877" y="2467345"/>
            <a:ext cx="532362" cy="270706"/>
          </a:xfrm>
          <a:custGeom>
            <a:avLst/>
            <a:gdLst>
              <a:gd name="connsiteX0" fmla="*/ 0 w 588906"/>
              <a:gd name="connsiteY0" fmla="*/ 0 h 293231"/>
              <a:gd name="connsiteX1" fmla="*/ 588906 w 588906"/>
              <a:gd name="connsiteY1" fmla="*/ 0 h 293231"/>
              <a:gd name="connsiteX2" fmla="*/ 588906 w 588906"/>
              <a:gd name="connsiteY2" fmla="*/ 293231 h 293231"/>
              <a:gd name="connsiteX3" fmla="*/ 0 w 588906"/>
              <a:gd name="connsiteY3" fmla="*/ 293231 h 293231"/>
              <a:gd name="connsiteX4" fmla="*/ 0 w 588906"/>
              <a:gd name="connsiteY4" fmla="*/ 0 h 293231"/>
              <a:gd name="connsiteX0" fmla="*/ 0 w 591654"/>
              <a:gd name="connsiteY0" fmla="*/ 0 h 293231"/>
              <a:gd name="connsiteX1" fmla="*/ 588906 w 591654"/>
              <a:gd name="connsiteY1" fmla="*/ 0 h 293231"/>
              <a:gd name="connsiteX2" fmla="*/ 591654 w 591654"/>
              <a:gd name="connsiteY2" fmla="*/ 107285 h 293231"/>
              <a:gd name="connsiteX3" fmla="*/ 588906 w 591654"/>
              <a:gd name="connsiteY3" fmla="*/ 293231 h 293231"/>
              <a:gd name="connsiteX4" fmla="*/ 0 w 591654"/>
              <a:gd name="connsiteY4" fmla="*/ 293231 h 293231"/>
              <a:gd name="connsiteX5" fmla="*/ 0 w 591654"/>
              <a:gd name="connsiteY5" fmla="*/ 0 h 293231"/>
              <a:gd name="connsiteX0" fmla="*/ 0 w 591654"/>
              <a:gd name="connsiteY0" fmla="*/ 0 h 293231"/>
              <a:gd name="connsiteX1" fmla="*/ 588906 w 591654"/>
              <a:gd name="connsiteY1" fmla="*/ 0 h 293231"/>
              <a:gd name="connsiteX2" fmla="*/ 591654 w 591654"/>
              <a:gd name="connsiteY2" fmla="*/ 167020 h 293231"/>
              <a:gd name="connsiteX3" fmla="*/ 588906 w 591654"/>
              <a:gd name="connsiteY3" fmla="*/ 293231 h 293231"/>
              <a:gd name="connsiteX4" fmla="*/ 0 w 591654"/>
              <a:gd name="connsiteY4" fmla="*/ 293231 h 293231"/>
              <a:gd name="connsiteX5" fmla="*/ 0 w 591654"/>
              <a:gd name="connsiteY5" fmla="*/ 0 h 293231"/>
              <a:gd name="connsiteX0" fmla="*/ 0 w 588906"/>
              <a:gd name="connsiteY0" fmla="*/ 0 h 293231"/>
              <a:gd name="connsiteX1" fmla="*/ 588906 w 588906"/>
              <a:gd name="connsiteY1" fmla="*/ 0 h 293231"/>
              <a:gd name="connsiteX2" fmla="*/ 499754 w 588906"/>
              <a:gd name="connsiteY2" fmla="*/ 157830 h 293231"/>
              <a:gd name="connsiteX3" fmla="*/ 588906 w 588906"/>
              <a:gd name="connsiteY3" fmla="*/ 293231 h 293231"/>
              <a:gd name="connsiteX4" fmla="*/ 0 w 588906"/>
              <a:gd name="connsiteY4" fmla="*/ 293231 h 293231"/>
              <a:gd name="connsiteX5" fmla="*/ 0 w 588906"/>
              <a:gd name="connsiteY5" fmla="*/ 0 h 29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06" h="293231">
                <a:moveTo>
                  <a:pt x="0" y="0"/>
                </a:moveTo>
                <a:lnTo>
                  <a:pt x="588906" y="0"/>
                </a:lnTo>
                <a:lnTo>
                  <a:pt x="499754" y="157830"/>
                </a:lnTo>
                <a:lnTo>
                  <a:pt x="588906" y="293231"/>
                </a:lnTo>
                <a:lnTo>
                  <a:pt x="0" y="293231"/>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effectLst/>
              </a:rPr>
              <a:t>WP #1</a:t>
            </a:r>
          </a:p>
        </p:txBody>
      </p:sp>
      <p:sp>
        <p:nvSpPr>
          <p:cNvPr id="138" name="Rectangle 4">
            <a:extLst>
              <a:ext uri="{FF2B5EF4-FFF2-40B4-BE49-F238E27FC236}">
                <a16:creationId xmlns:a16="http://schemas.microsoft.com/office/drawing/2014/main" id="{EADF043D-0230-429D-85EB-7997579AA38F}"/>
              </a:ext>
            </a:extLst>
          </p:cNvPr>
          <p:cNvSpPr/>
          <p:nvPr/>
        </p:nvSpPr>
        <p:spPr>
          <a:xfrm>
            <a:off x="3538985" y="2456500"/>
            <a:ext cx="532362" cy="270706"/>
          </a:xfrm>
          <a:custGeom>
            <a:avLst/>
            <a:gdLst>
              <a:gd name="connsiteX0" fmla="*/ 0 w 588906"/>
              <a:gd name="connsiteY0" fmla="*/ 0 h 293231"/>
              <a:gd name="connsiteX1" fmla="*/ 588906 w 588906"/>
              <a:gd name="connsiteY1" fmla="*/ 0 h 293231"/>
              <a:gd name="connsiteX2" fmla="*/ 588906 w 588906"/>
              <a:gd name="connsiteY2" fmla="*/ 293231 h 293231"/>
              <a:gd name="connsiteX3" fmla="*/ 0 w 588906"/>
              <a:gd name="connsiteY3" fmla="*/ 293231 h 293231"/>
              <a:gd name="connsiteX4" fmla="*/ 0 w 588906"/>
              <a:gd name="connsiteY4" fmla="*/ 0 h 293231"/>
              <a:gd name="connsiteX0" fmla="*/ 0 w 591654"/>
              <a:gd name="connsiteY0" fmla="*/ 0 h 293231"/>
              <a:gd name="connsiteX1" fmla="*/ 588906 w 591654"/>
              <a:gd name="connsiteY1" fmla="*/ 0 h 293231"/>
              <a:gd name="connsiteX2" fmla="*/ 591654 w 591654"/>
              <a:gd name="connsiteY2" fmla="*/ 107285 h 293231"/>
              <a:gd name="connsiteX3" fmla="*/ 588906 w 591654"/>
              <a:gd name="connsiteY3" fmla="*/ 293231 h 293231"/>
              <a:gd name="connsiteX4" fmla="*/ 0 w 591654"/>
              <a:gd name="connsiteY4" fmla="*/ 293231 h 293231"/>
              <a:gd name="connsiteX5" fmla="*/ 0 w 591654"/>
              <a:gd name="connsiteY5" fmla="*/ 0 h 293231"/>
              <a:gd name="connsiteX0" fmla="*/ 0 w 591654"/>
              <a:gd name="connsiteY0" fmla="*/ 0 h 293231"/>
              <a:gd name="connsiteX1" fmla="*/ 588906 w 591654"/>
              <a:gd name="connsiteY1" fmla="*/ 0 h 293231"/>
              <a:gd name="connsiteX2" fmla="*/ 591654 w 591654"/>
              <a:gd name="connsiteY2" fmla="*/ 167020 h 293231"/>
              <a:gd name="connsiteX3" fmla="*/ 588906 w 591654"/>
              <a:gd name="connsiteY3" fmla="*/ 293231 h 293231"/>
              <a:gd name="connsiteX4" fmla="*/ 0 w 591654"/>
              <a:gd name="connsiteY4" fmla="*/ 293231 h 293231"/>
              <a:gd name="connsiteX5" fmla="*/ 0 w 591654"/>
              <a:gd name="connsiteY5" fmla="*/ 0 h 293231"/>
              <a:gd name="connsiteX0" fmla="*/ 0 w 588906"/>
              <a:gd name="connsiteY0" fmla="*/ 0 h 293231"/>
              <a:gd name="connsiteX1" fmla="*/ 588906 w 588906"/>
              <a:gd name="connsiteY1" fmla="*/ 0 h 293231"/>
              <a:gd name="connsiteX2" fmla="*/ 499754 w 588906"/>
              <a:gd name="connsiteY2" fmla="*/ 157830 h 293231"/>
              <a:gd name="connsiteX3" fmla="*/ 588906 w 588906"/>
              <a:gd name="connsiteY3" fmla="*/ 293231 h 293231"/>
              <a:gd name="connsiteX4" fmla="*/ 0 w 588906"/>
              <a:gd name="connsiteY4" fmla="*/ 293231 h 293231"/>
              <a:gd name="connsiteX5" fmla="*/ 0 w 588906"/>
              <a:gd name="connsiteY5" fmla="*/ 0 h 29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06" h="293231">
                <a:moveTo>
                  <a:pt x="0" y="0"/>
                </a:moveTo>
                <a:lnTo>
                  <a:pt x="588906" y="0"/>
                </a:lnTo>
                <a:lnTo>
                  <a:pt x="499754" y="157830"/>
                </a:lnTo>
                <a:lnTo>
                  <a:pt x="588906" y="293231"/>
                </a:lnTo>
                <a:lnTo>
                  <a:pt x="0" y="293231"/>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effectLst/>
              </a:rPr>
              <a:t>WP #2</a:t>
            </a:r>
          </a:p>
        </p:txBody>
      </p:sp>
      <p:sp>
        <p:nvSpPr>
          <p:cNvPr id="139" name="Rectangle 4">
            <a:extLst>
              <a:ext uri="{FF2B5EF4-FFF2-40B4-BE49-F238E27FC236}">
                <a16:creationId xmlns:a16="http://schemas.microsoft.com/office/drawing/2014/main" id="{817BD39B-1DA6-42F8-9D9F-AE97B6233619}"/>
              </a:ext>
            </a:extLst>
          </p:cNvPr>
          <p:cNvSpPr/>
          <p:nvPr/>
        </p:nvSpPr>
        <p:spPr>
          <a:xfrm>
            <a:off x="6443213" y="2454684"/>
            <a:ext cx="532362" cy="270706"/>
          </a:xfrm>
          <a:custGeom>
            <a:avLst/>
            <a:gdLst>
              <a:gd name="connsiteX0" fmla="*/ 0 w 588906"/>
              <a:gd name="connsiteY0" fmla="*/ 0 h 293231"/>
              <a:gd name="connsiteX1" fmla="*/ 588906 w 588906"/>
              <a:gd name="connsiteY1" fmla="*/ 0 h 293231"/>
              <a:gd name="connsiteX2" fmla="*/ 588906 w 588906"/>
              <a:gd name="connsiteY2" fmla="*/ 293231 h 293231"/>
              <a:gd name="connsiteX3" fmla="*/ 0 w 588906"/>
              <a:gd name="connsiteY3" fmla="*/ 293231 h 293231"/>
              <a:gd name="connsiteX4" fmla="*/ 0 w 588906"/>
              <a:gd name="connsiteY4" fmla="*/ 0 h 293231"/>
              <a:gd name="connsiteX0" fmla="*/ 0 w 591654"/>
              <a:gd name="connsiteY0" fmla="*/ 0 h 293231"/>
              <a:gd name="connsiteX1" fmla="*/ 588906 w 591654"/>
              <a:gd name="connsiteY1" fmla="*/ 0 h 293231"/>
              <a:gd name="connsiteX2" fmla="*/ 591654 w 591654"/>
              <a:gd name="connsiteY2" fmla="*/ 107285 h 293231"/>
              <a:gd name="connsiteX3" fmla="*/ 588906 w 591654"/>
              <a:gd name="connsiteY3" fmla="*/ 293231 h 293231"/>
              <a:gd name="connsiteX4" fmla="*/ 0 w 591654"/>
              <a:gd name="connsiteY4" fmla="*/ 293231 h 293231"/>
              <a:gd name="connsiteX5" fmla="*/ 0 w 591654"/>
              <a:gd name="connsiteY5" fmla="*/ 0 h 293231"/>
              <a:gd name="connsiteX0" fmla="*/ 0 w 591654"/>
              <a:gd name="connsiteY0" fmla="*/ 0 h 293231"/>
              <a:gd name="connsiteX1" fmla="*/ 588906 w 591654"/>
              <a:gd name="connsiteY1" fmla="*/ 0 h 293231"/>
              <a:gd name="connsiteX2" fmla="*/ 591654 w 591654"/>
              <a:gd name="connsiteY2" fmla="*/ 167020 h 293231"/>
              <a:gd name="connsiteX3" fmla="*/ 588906 w 591654"/>
              <a:gd name="connsiteY3" fmla="*/ 293231 h 293231"/>
              <a:gd name="connsiteX4" fmla="*/ 0 w 591654"/>
              <a:gd name="connsiteY4" fmla="*/ 293231 h 293231"/>
              <a:gd name="connsiteX5" fmla="*/ 0 w 591654"/>
              <a:gd name="connsiteY5" fmla="*/ 0 h 293231"/>
              <a:gd name="connsiteX0" fmla="*/ 0 w 588906"/>
              <a:gd name="connsiteY0" fmla="*/ 0 h 293231"/>
              <a:gd name="connsiteX1" fmla="*/ 588906 w 588906"/>
              <a:gd name="connsiteY1" fmla="*/ 0 h 293231"/>
              <a:gd name="connsiteX2" fmla="*/ 499754 w 588906"/>
              <a:gd name="connsiteY2" fmla="*/ 157830 h 293231"/>
              <a:gd name="connsiteX3" fmla="*/ 588906 w 588906"/>
              <a:gd name="connsiteY3" fmla="*/ 293231 h 293231"/>
              <a:gd name="connsiteX4" fmla="*/ 0 w 588906"/>
              <a:gd name="connsiteY4" fmla="*/ 293231 h 293231"/>
              <a:gd name="connsiteX5" fmla="*/ 0 w 588906"/>
              <a:gd name="connsiteY5" fmla="*/ 0 h 29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06" h="293231">
                <a:moveTo>
                  <a:pt x="0" y="0"/>
                </a:moveTo>
                <a:lnTo>
                  <a:pt x="588906" y="0"/>
                </a:lnTo>
                <a:lnTo>
                  <a:pt x="499754" y="157830"/>
                </a:lnTo>
                <a:lnTo>
                  <a:pt x="588906" y="293231"/>
                </a:lnTo>
                <a:lnTo>
                  <a:pt x="0" y="293231"/>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effectLst/>
              </a:rPr>
              <a:t>WP #3</a:t>
            </a:r>
          </a:p>
        </p:txBody>
      </p:sp>
      <p:sp>
        <p:nvSpPr>
          <p:cNvPr id="147" name="Rectangle 4">
            <a:extLst>
              <a:ext uri="{FF2B5EF4-FFF2-40B4-BE49-F238E27FC236}">
                <a16:creationId xmlns:a16="http://schemas.microsoft.com/office/drawing/2014/main" id="{0C6F33E3-95CA-49E6-8B4B-59FA5FF66440}"/>
              </a:ext>
            </a:extLst>
          </p:cNvPr>
          <p:cNvSpPr/>
          <p:nvPr/>
        </p:nvSpPr>
        <p:spPr>
          <a:xfrm>
            <a:off x="9367084" y="2451736"/>
            <a:ext cx="532362" cy="270706"/>
          </a:xfrm>
          <a:custGeom>
            <a:avLst/>
            <a:gdLst>
              <a:gd name="connsiteX0" fmla="*/ 0 w 588906"/>
              <a:gd name="connsiteY0" fmla="*/ 0 h 293231"/>
              <a:gd name="connsiteX1" fmla="*/ 588906 w 588906"/>
              <a:gd name="connsiteY1" fmla="*/ 0 h 293231"/>
              <a:gd name="connsiteX2" fmla="*/ 588906 w 588906"/>
              <a:gd name="connsiteY2" fmla="*/ 293231 h 293231"/>
              <a:gd name="connsiteX3" fmla="*/ 0 w 588906"/>
              <a:gd name="connsiteY3" fmla="*/ 293231 h 293231"/>
              <a:gd name="connsiteX4" fmla="*/ 0 w 588906"/>
              <a:gd name="connsiteY4" fmla="*/ 0 h 293231"/>
              <a:gd name="connsiteX0" fmla="*/ 0 w 591654"/>
              <a:gd name="connsiteY0" fmla="*/ 0 h 293231"/>
              <a:gd name="connsiteX1" fmla="*/ 588906 w 591654"/>
              <a:gd name="connsiteY1" fmla="*/ 0 h 293231"/>
              <a:gd name="connsiteX2" fmla="*/ 591654 w 591654"/>
              <a:gd name="connsiteY2" fmla="*/ 107285 h 293231"/>
              <a:gd name="connsiteX3" fmla="*/ 588906 w 591654"/>
              <a:gd name="connsiteY3" fmla="*/ 293231 h 293231"/>
              <a:gd name="connsiteX4" fmla="*/ 0 w 591654"/>
              <a:gd name="connsiteY4" fmla="*/ 293231 h 293231"/>
              <a:gd name="connsiteX5" fmla="*/ 0 w 591654"/>
              <a:gd name="connsiteY5" fmla="*/ 0 h 293231"/>
              <a:gd name="connsiteX0" fmla="*/ 0 w 591654"/>
              <a:gd name="connsiteY0" fmla="*/ 0 h 293231"/>
              <a:gd name="connsiteX1" fmla="*/ 588906 w 591654"/>
              <a:gd name="connsiteY1" fmla="*/ 0 h 293231"/>
              <a:gd name="connsiteX2" fmla="*/ 591654 w 591654"/>
              <a:gd name="connsiteY2" fmla="*/ 167020 h 293231"/>
              <a:gd name="connsiteX3" fmla="*/ 588906 w 591654"/>
              <a:gd name="connsiteY3" fmla="*/ 293231 h 293231"/>
              <a:gd name="connsiteX4" fmla="*/ 0 w 591654"/>
              <a:gd name="connsiteY4" fmla="*/ 293231 h 293231"/>
              <a:gd name="connsiteX5" fmla="*/ 0 w 591654"/>
              <a:gd name="connsiteY5" fmla="*/ 0 h 293231"/>
              <a:gd name="connsiteX0" fmla="*/ 0 w 588906"/>
              <a:gd name="connsiteY0" fmla="*/ 0 h 293231"/>
              <a:gd name="connsiteX1" fmla="*/ 588906 w 588906"/>
              <a:gd name="connsiteY1" fmla="*/ 0 h 293231"/>
              <a:gd name="connsiteX2" fmla="*/ 499754 w 588906"/>
              <a:gd name="connsiteY2" fmla="*/ 157830 h 293231"/>
              <a:gd name="connsiteX3" fmla="*/ 588906 w 588906"/>
              <a:gd name="connsiteY3" fmla="*/ 293231 h 293231"/>
              <a:gd name="connsiteX4" fmla="*/ 0 w 588906"/>
              <a:gd name="connsiteY4" fmla="*/ 293231 h 293231"/>
              <a:gd name="connsiteX5" fmla="*/ 0 w 588906"/>
              <a:gd name="connsiteY5" fmla="*/ 0 h 29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06" h="293231">
                <a:moveTo>
                  <a:pt x="0" y="0"/>
                </a:moveTo>
                <a:lnTo>
                  <a:pt x="588906" y="0"/>
                </a:lnTo>
                <a:lnTo>
                  <a:pt x="499754" y="157830"/>
                </a:lnTo>
                <a:lnTo>
                  <a:pt x="588906" y="293231"/>
                </a:lnTo>
                <a:lnTo>
                  <a:pt x="0" y="293231"/>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effectLst/>
              </a:rPr>
              <a:t>Optional CS</a:t>
            </a:r>
          </a:p>
        </p:txBody>
      </p:sp>
      <p:pic>
        <p:nvPicPr>
          <p:cNvPr id="148" name="Picture 2" descr="Linkedin-logo | myCloudDoor - Expertise for Cloud Transition">
            <a:extLst>
              <a:ext uri="{FF2B5EF4-FFF2-40B4-BE49-F238E27FC236}">
                <a16:creationId xmlns:a16="http://schemas.microsoft.com/office/drawing/2014/main" id="{E84C613D-8384-431D-85AB-918C819C32C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068" r="22417"/>
          <a:stretch/>
        </p:blipFill>
        <p:spPr bwMode="auto">
          <a:xfrm>
            <a:off x="3165327" y="1308656"/>
            <a:ext cx="302358" cy="30636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Linkedin-logo | myCloudDoor - Expertise for Cloud Transition">
            <a:extLst>
              <a:ext uri="{FF2B5EF4-FFF2-40B4-BE49-F238E27FC236}">
                <a16:creationId xmlns:a16="http://schemas.microsoft.com/office/drawing/2014/main" id="{0674C32B-55FE-4103-82EE-D1617F15CB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068" r="22417"/>
          <a:stretch/>
        </p:blipFill>
        <p:spPr bwMode="auto">
          <a:xfrm>
            <a:off x="2066797" y="3543160"/>
            <a:ext cx="302358" cy="30636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Linkedin-logo | myCloudDoor - Expertise for Cloud Transition">
            <a:extLst>
              <a:ext uri="{FF2B5EF4-FFF2-40B4-BE49-F238E27FC236}">
                <a16:creationId xmlns:a16="http://schemas.microsoft.com/office/drawing/2014/main" id="{647F0DB4-81DA-4797-9EC7-B035D1FF46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068" r="22417"/>
          <a:stretch/>
        </p:blipFill>
        <p:spPr bwMode="auto">
          <a:xfrm>
            <a:off x="5185376" y="3548580"/>
            <a:ext cx="302358" cy="306362"/>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Linkedin-logo | myCloudDoor - Expertise for Cloud Transition">
            <a:extLst>
              <a:ext uri="{FF2B5EF4-FFF2-40B4-BE49-F238E27FC236}">
                <a16:creationId xmlns:a16="http://schemas.microsoft.com/office/drawing/2014/main" id="{1B2CB28A-4EA7-4B24-9122-23C846EA90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068" r="22417"/>
          <a:stretch/>
        </p:blipFill>
        <p:spPr bwMode="auto">
          <a:xfrm>
            <a:off x="8045861" y="3554248"/>
            <a:ext cx="302358" cy="306362"/>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Linkedin-logo | myCloudDoor - Expertise for Cloud Transition">
            <a:extLst>
              <a:ext uri="{FF2B5EF4-FFF2-40B4-BE49-F238E27FC236}">
                <a16:creationId xmlns:a16="http://schemas.microsoft.com/office/drawing/2014/main" id="{642DF4BB-6366-4A8B-98DE-E67F36C087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068" r="22417"/>
          <a:stretch/>
        </p:blipFill>
        <p:spPr bwMode="auto">
          <a:xfrm>
            <a:off x="10701687" y="3557997"/>
            <a:ext cx="302358" cy="306362"/>
          </a:xfrm>
          <a:prstGeom prst="rect">
            <a:avLst/>
          </a:prstGeom>
          <a:noFill/>
          <a:extLst>
            <a:ext uri="{909E8E84-426E-40DD-AFC4-6F175D3DCCD1}">
              <a14:hiddenFill xmlns:a14="http://schemas.microsoft.com/office/drawing/2010/main">
                <a:solidFill>
                  <a:srgbClr val="FFFFFF"/>
                </a:solidFill>
              </a14:hiddenFill>
            </a:ext>
          </a:extLst>
        </p:spPr>
      </p:pic>
      <p:sp>
        <p:nvSpPr>
          <p:cNvPr id="160" name="Right Brace 33">
            <a:extLst>
              <a:ext uri="{FF2B5EF4-FFF2-40B4-BE49-F238E27FC236}">
                <a16:creationId xmlns:a16="http://schemas.microsoft.com/office/drawing/2014/main" id="{2FB81015-0C84-C740-9362-57A341AA3679}"/>
              </a:ext>
            </a:extLst>
          </p:cNvPr>
          <p:cNvSpPr/>
          <p:nvPr/>
        </p:nvSpPr>
        <p:spPr>
          <a:xfrm rot="5400000">
            <a:off x="2077070" y="4515966"/>
            <a:ext cx="136586" cy="2278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8"/>
                  <a:pt x="10800" y="196"/>
                </a:cubicBezTo>
                <a:lnTo>
                  <a:pt x="10800" y="10604"/>
                </a:lnTo>
                <a:cubicBezTo>
                  <a:pt x="10800" y="10712"/>
                  <a:pt x="15635" y="10800"/>
                  <a:pt x="21600" y="10800"/>
                </a:cubicBezTo>
                <a:cubicBezTo>
                  <a:pt x="15635" y="10800"/>
                  <a:pt x="10800" y="10888"/>
                  <a:pt x="10800" y="10996"/>
                </a:cubicBezTo>
                <a:lnTo>
                  <a:pt x="10800" y="21404"/>
                </a:lnTo>
                <a:cubicBezTo>
                  <a:pt x="10800" y="21512"/>
                  <a:pt x="5965" y="21600"/>
                  <a:pt x="0" y="21600"/>
                </a:cubicBezTo>
              </a:path>
            </a:pathLst>
          </a:custGeom>
          <a:ln w="19050">
            <a:solidFill>
              <a:srgbClr val="8B8580"/>
            </a:solidFill>
            <a:miter/>
          </a:ln>
        </p:spPr>
        <p:txBody>
          <a:bodyPr lIns="45719" rIns="45719" anchor="ctr"/>
          <a:lstStyle/>
          <a:p>
            <a:pPr algn="ctr"/>
            <a:endParaRPr dirty="0"/>
          </a:p>
        </p:txBody>
      </p:sp>
      <p:sp>
        <p:nvSpPr>
          <p:cNvPr id="165" name="TextBox 164">
            <a:extLst>
              <a:ext uri="{FF2B5EF4-FFF2-40B4-BE49-F238E27FC236}">
                <a16:creationId xmlns:a16="http://schemas.microsoft.com/office/drawing/2014/main" id="{A52928C6-2F1C-2347-AA3A-F5DE4BE980DF}"/>
              </a:ext>
            </a:extLst>
          </p:cNvPr>
          <p:cNvSpPr txBox="1"/>
          <p:nvPr/>
        </p:nvSpPr>
        <p:spPr>
          <a:xfrm>
            <a:off x="1695140" y="5765459"/>
            <a:ext cx="1155789" cy="230832"/>
          </a:xfrm>
          <a:prstGeom prst="rect">
            <a:avLst/>
          </a:prstGeom>
          <a:noFill/>
        </p:spPr>
        <p:txBody>
          <a:bodyPr wrap="square" rtlCol="0">
            <a:spAutoFit/>
          </a:bodyPr>
          <a:lstStyle/>
          <a:p>
            <a:r>
              <a:rPr lang="en-US" sz="900" b="1" dirty="0"/>
              <a:t>Send #1 (Week 1)</a:t>
            </a:r>
          </a:p>
        </p:txBody>
      </p:sp>
      <p:sp>
        <p:nvSpPr>
          <p:cNvPr id="214" name="Right Brace 33">
            <a:extLst>
              <a:ext uri="{FF2B5EF4-FFF2-40B4-BE49-F238E27FC236}">
                <a16:creationId xmlns:a16="http://schemas.microsoft.com/office/drawing/2014/main" id="{81CE5952-55D5-D942-90A5-26AD41F595B8}"/>
              </a:ext>
            </a:extLst>
          </p:cNvPr>
          <p:cNvSpPr/>
          <p:nvPr/>
        </p:nvSpPr>
        <p:spPr>
          <a:xfrm rot="5400000">
            <a:off x="5002222" y="4541671"/>
            <a:ext cx="136586" cy="2278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8"/>
                  <a:pt x="10800" y="196"/>
                </a:cubicBezTo>
                <a:lnTo>
                  <a:pt x="10800" y="10604"/>
                </a:lnTo>
                <a:cubicBezTo>
                  <a:pt x="10800" y="10712"/>
                  <a:pt x="15635" y="10800"/>
                  <a:pt x="21600" y="10800"/>
                </a:cubicBezTo>
                <a:cubicBezTo>
                  <a:pt x="15635" y="10800"/>
                  <a:pt x="10800" y="10888"/>
                  <a:pt x="10800" y="10996"/>
                </a:cubicBezTo>
                <a:lnTo>
                  <a:pt x="10800" y="21404"/>
                </a:lnTo>
                <a:cubicBezTo>
                  <a:pt x="10800" y="21512"/>
                  <a:pt x="5965" y="21600"/>
                  <a:pt x="0" y="21600"/>
                </a:cubicBezTo>
              </a:path>
            </a:pathLst>
          </a:custGeom>
          <a:ln w="19050">
            <a:solidFill>
              <a:srgbClr val="8B8580"/>
            </a:solidFill>
            <a:miter/>
          </a:ln>
        </p:spPr>
        <p:txBody>
          <a:bodyPr lIns="45719" rIns="45719" anchor="ctr"/>
          <a:lstStyle/>
          <a:p>
            <a:pPr algn="ctr"/>
            <a:endParaRPr dirty="0"/>
          </a:p>
        </p:txBody>
      </p:sp>
      <p:sp>
        <p:nvSpPr>
          <p:cNvPr id="215" name="Right Brace 33">
            <a:extLst>
              <a:ext uri="{FF2B5EF4-FFF2-40B4-BE49-F238E27FC236}">
                <a16:creationId xmlns:a16="http://schemas.microsoft.com/office/drawing/2014/main" id="{7E0CC306-2B7F-EF44-9F3C-A985431E8398}"/>
              </a:ext>
            </a:extLst>
          </p:cNvPr>
          <p:cNvSpPr/>
          <p:nvPr/>
        </p:nvSpPr>
        <p:spPr>
          <a:xfrm rot="5400000">
            <a:off x="8012730" y="4529096"/>
            <a:ext cx="136586" cy="2278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8"/>
                  <a:pt x="10800" y="196"/>
                </a:cubicBezTo>
                <a:lnTo>
                  <a:pt x="10800" y="10604"/>
                </a:lnTo>
                <a:cubicBezTo>
                  <a:pt x="10800" y="10712"/>
                  <a:pt x="15635" y="10800"/>
                  <a:pt x="21600" y="10800"/>
                </a:cubicBezTo>
                <a:cubicBezTo>
                  <a:pt x="15635" y="10800"/>
                  <a:pt x="10800" y="10888"/>
                  <a:pt x="10800" y="10996"/>
                </a:cubicBezTo>
                <a:lnTo>
                  <a:pt x="10800" y="21404"/>
                </a:lnTo>
                <a:cubicBezTo>
                  <a:pt x="10800" y="21512"/>
                  <a:pt x="5965" y="21600"/>
                  <a:pt x="0" y="21600"/>
                </a:cubicBezTo>
              </a:path>
            </a:pathLst>
          </a:custGeom>
          <a:ln w="19050">
            <a:solidFill>
              <a:srgbClr val="8B8580"/>
            </a:solidFill>
            <a:miter/>
          </a:ln>
        </p:spPr>
        <p:txBody>
          <a:bodyPr lIns="45719" rIns="45719" anchor="ctr"/>
          <a:lstStyle/>
          <a:p>
            <a:pPr algn="ctr"/>
            <a:endParaRPr dirty="0"/>
          </a:p>
        </p:txBody>
      </p:sp>
      <p:sp>
        <p:nvSpPr>
          <p:cNvPr id="216" name="Right Brace 33">
            <a:extLst>
              <a:ext uri="{FF2B5EF4-FFF2-40B4-BE49-F238E27FC236}">
                <a16:creationId xmlns:a16="http://schemas.microsoft.com/office/drawing/2014/main" id="{D0480673-B258-7542-AE75-127CB3BE0CDC}"/>
              </a:ext>
            </a:extLst>
          </p:cNvPr>
          <p:cNvSpPr/>
          <p:nvPr/>
        </p:nvSpPr>
        <p:spPr>
          <a:xfrm rot="5400000">
            <a:off x="10702131" y="4756902"/>
            <a:ext cx="135236" cy="18495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8"/>
                  <a:pt x="10800" y="196"/>
                </a:cubicBezTo>
                <a:lnTo>
                  <a:pt x="10800" y="10604"/>
                </a:lnTo>
                <a:cubicBezTo>
                  <a:pt x="10800" y="10712"/>
                  <a:pt x="15635" y="10800"/>
                  <a:pt x="21600" y="10800"/>
                </a:cubicBezTo>
                <a:cubicBezTo>
                  <a:pt x="15635" y="10800"/>
                  <a:pt x="10800" y="10888"/>
                  <a:pt x="10800" y="10996"/>
                </a:cubicBezTo>
                <a:lnTo>
                  <a:pt x="10800" y="21404"/>
                </a:lnTo>
                <a:cubicBezTo>
                  <a:pt x="10800" y="21512"/>
                  <a:pt x="5965" y="21600"/>
                  <a:pt x="0" y="21600"/>
                </a:cubicBezTo>
              </a:path>
            </a:pathLst>
          </a:custGeom>
          <a:ln w="19050">
            <a:solidFill>
              <a:srgbClr val="8B8580"/>
            </a:solidFill>
            <a:miter/>
          </a:ln>
        </p:spPr>
        <p:txBody>
          <a:bodyPr lIns="45719" rIns="45719" anchor="ctr"/>
          <a:lstStyle/>
          <a:p>
            <a:pPr algn="ctr"/>
            <a:endParaRPr dirty="0"/>
          </a:p>
        </p:txBody>
      </p:sp>
      <p:sp>
        <p:nvSpPr>
          <p:cNvPr id="217" name="TextBox 216">
            <a:extLst>
              <a:ext uri="{FF2B5EF4-FFF2-40B4-BE49-F238E27FC236}">
                <a16:creationId xmlns:a16="http://schemas.microsoft.com/office/drawing/2014/main" id="{B9ABFED4-A2A3-0B4D-9EE1-FA130B9DB272}"/>
              </a:ext>
            </a:extLst>
          </p:cNvPr>
          <p:cNvSpPr txBox="1"/>
          <p:nvPr/>
        </p:nvSpPr>
        <p:spPr>
          <a:xfrm>
            <a:off x="4454461" y="5791806"/>
            <a:ext cx="1155789" cy="230832"/>
          </a:xfrm>
          <a:prstGeom prst="rect">
            <a:avLst/>
          </a:prstGeom>
          <a:noFill/>
        </p:spPr>
        <p:txBody>
          <a:bodyPr wrap="square" rtlCol="0">
            <a:spAutoFit/>
          </a:bodyPr>
          <a:lstStyle/>
          <a:p>
            <a:r>
              <a:rPr lang="en-US" sz="900" b="1" dirty="0"/>
              <a:t>Send #2 (Week 2)</a:t>
            </a:r>
          </a:p>
        </p:txBody>
      </p:sp>
      <p:sp>
        <p:nvSpPr>
          <p:cNvPr id="218" name="TextBox 217">
            <a:extLst>
              <a:ext uri="{FF2B5EF4-FFF2-40B4-BE49-F238E27FC236}">
                <a16:creationId xmlns:a16="http://schemas.microsoft.com/office/drawing/2014/main" id="{0C41F094-8F95-DB46-96B1-8CB6875AFEAC}"/>
              </a:ext>
            </a:extLst>
          </p:cNvPr>
          <p:cNvSpPr txBox="1"/>
          <p:nvPr/>
        </p:nvSpPr>
        <p:spPr>
          <a:xfrm>
            <a:off x="7467966" y="5776186"/>
            <a:ext cx="1155789" cy="230832"/>
          </a:xfrm>
          <a:prstGeom prst="rect">
            <a:avLst/>
          </a:prstGeom>
          <a:noFill/>
        </p:spPr>
        <p:txBody>
          <a:bodyPr wrap="square" rtlCol="0">
            <a:spAutoFit/>
          </a:bodyPr>
          <a:lstStyle/>
          <a:p>
            <a:r>
              <a:rPr lang="en-US" sz="900" b="1" dirty="0"/>
              <a:t>Send #3 (Week 3)</a:t>
            </a:r>
          </a:p>
        </p:txBody>
      </p:sp>
      <p:sp>
        <p:nvSpPr>
          <p:cNvPr id="219" name="TextBox 218">
            <a:extLst>
              <a:ext uri="{FF2B5EF4-FFF2-40B4-BE49-F238E27FC236}">
                <a16:creationId xmlns:a16="http://schemas.microsoft.com/office/drawing/2014/main" id="{42F7DB9A-1443-0543-8801-56A27EA7CC31}"/>
              </a:ext>
            </a:extLst>
          </p:cNvPr>
          <p:cNvSpPr txBox="1"/>
          <p:nvPr/>
        </p:nvSpPr>
        <p:spPr>
          <a:xfrm>
            <a:off x="10211106" y="5776186"/>
            <a:ext cx="1155789" cy="230832"/>
          </a:xfrm>
          <a:prstGeom prst="rect">
            <a:avLst/>
          </a:prstGeom>
          <a:noFill/>
        </p:spPr>
        <p:txBody>
          <a:bodyPr wrap="square" rtlCol="0">
            <a:spAutoFit/>
          </a:bodyPr>
          <a:lstStyle/>
          <a:p>
            <a:r>
              <a:rPr lang="en-US" sz="900" b="1" dirty="0"/>
              <a:t>Send #4 (Week 4)</a:t>
            </a:r>
          </a:p>
        </p:txBody>
      </p:sp>
    </p:spTree>
    <p:extLst>
      <p:ext uri="{BB962C8B-B14F-4D97-AF65-F5344CB8AC3E}">
        <p14:creationId xmlns:p14="http://schemas.microsoft.com/office/powerpoint/2010/main" val="101556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D656A8FF-77C5-AE45-AF17-A7B50606F787}"/>
              </a:ext>
            </a:extLst>
          </p:cNvPr>
          <p:cNvPicPr>
            <a:picLocks noChangeAspect="1"/>
          </p:cNvPicPr>
          <p:nvPr/>
        </p:nvPicPr>
        <p:blipFill rotWithShape="1">
          <a:blip r:embed="rId3">
            <a:extLst>
              <a:ext uri="{28A0092B-C50C-407E-A947-70E740481C1C}">
                <a14:useLocalDpi xmlns:a14="http://schemas.microsoft.com/office/drawing/2010/main" val="0"/>
              </a:ext>
            </a:extLst>
          </a:blip>
          <a:srcRect l="4207" r="7016"/>
          <a:stretch/>
        </p:blipFill>
        <p:spPr>
          <a:xfrm>
            <a:off x="15139" y="-1"/>
            <a:ext cx="12176861" cy="6857999"/>
          </a:xfrm>
          <a:prstGeom prst="rect">
            <a:avLst/>
          </a:prstGeom>
        </p:spPr>
      </p:pic>
      <p:sp>
        <p:nvSpPr>
          <p:cNvPr id="9" name="Title 1">
            <a:extLst>
              <a:ext uri="{FF2B5EF4-FFF2-40B4-BE49-F238E27FC236}">
                <a16:creationId xmlns:a16="http://schemas.microsoft.com/office/drawing/2014/main" id="{26D412ED-3824-8245-B0FD-AC51C4DCB683}"/>
              </a:ext>
            </a:extLst>
          </p:cNvPr>
          <p:cNvSpPr txBox="1">
            <a:spLocks/>
          </p:cNvSpPr>
          <p:nvPr/>
        </p:nvSpPr>
        <p:spPr>
          <a:xfrm>
            <a:off x="768097" y="2224195"/>
            <a:ext cx="6754921" cy="304800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4500" b="1" kern="1200" baseline="0">
                <a:solidFill>
                  <a:schemeClr val="tx1"/>
                </a:solidFill>
                <a:latin typeface="Arial Black" panose="020B0A040201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150" normalizeH="0" baseline="0" noProof="0" dirty="0">
                <a:ln>
                  <a:noFill/>
                </a:ln>
                <a:solidFill>
                  <a:srgbClr val="FCFBFA"/>
                </a:solidFill>
                <a:effectLst/>
                <a:uLnTx/>
                <a:uFillTx/>
                <a:latin typeface="Oracle Sans" panose="020B0503020204020204" pitchFamily="34" charset="0"/>
                <a:ea typeface="+mj-ea"/>
                <a:cs typeface="Oracle Sans" panose="020B0503020204020204" pitchFamily="34" charset="0"/>
              </a:rPr>
              <a:t>Content for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150" normalizeH="0" baseline="0" noProof="0" dirty="0">
                <a:ln>
                  <a:noFill/>
                </a:ln>
                <a:solidFill>
                  <a:srgbClr val="FCFBFA"/>
                </a:solidFill>
                <a:effectLst/>
                <a:uLnTx/>
                <a:uFillTx/>
                <a:latin typeface="Oracle Sans" panose="020B0503020204020204" pitchFamily="34" charset="0"/>
                <a:ea typeface="+mj-ea"/>
                <a:cs typeface="Oracle Sans" panose="020B0503020204020204" pitchFamily="34" charset="0"/>
              </a:rPr>
              <a:t>White Paper #1</a:t>
            </a:r>
          </a:p>
        </p:txBody>
      </p:sp>
      <p:pic>
        <p:nvPicPr>
          <p:cNvPr id="10" name="Picture 9">
            <a:extLst>
              <a:ext uri="{FF2B5EF4-FFF2-40B4-BE49-F238E27FC236}">
                <a16:creationId xmlns:a16="http://schemas.microsoft.com/office/drawing/2014/main" id="{37244DA9-B994-CB4E-AB1C-136688331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46346" y="6543393"/>
            <a:ext cx="1637654" cy="113594"/>
          </a:xfrm>
          <a:prstGeom prst="rect">
            <a:avLst/>
          </a:prstGeom>
        </p:spPr>
      </p:pic>
      <p:sp>
        <p:nvSpPr>
          <p:cNvPr id="6" name="Footer Placeholder 5">
            <a:extLst>
              <a:ext uri="{FF2B5EF4-FFF2-40B4-BE49-F238E27FC236}">
                <a16:creationId xmlns:a16="http://schemas.microsoft.com/office/drawing/2014/main" id="{5D0F08CF-544C-4A4A-BDC0-A96FCC41AF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1B2C3"/>
                </a:solidFill>
                <a:effectLst/>
                <a:uLnTx/>
                <a:uFillTx/>
                <a:latin typeface="Oracle Sans Tab"/>
                <a:ea typeface="+mn-ea"/>
                <a:cs typeface="+mn-cs"/>
              </a:rPr>
              <a:t>Copyright © 2021, Oracle and/or its affiliates  |  Confidential: Internal/Restricted/Highly Restricted</a:t>
            </a:r>
            <a:endParaRPr kumimoji="0" lang="en-US" sz="900" b="0" i="0" u="none" strike="noStrike" kern="1200" cap="none" spc="0" normalizeH="0" baseline="0" noProof="0" dirty="0">
              <a:ln>
                <a:noFill/>
              </a:ln>
              <a:solidFill>
                <a:srgbClr val="81B2C3"/>
              </a:solidFill>
              <a:effectLst/>
              <a:uLnTx/>
              <a:uFillTx/>
              <a:latin typeface="Oracle Sans Tab"/>
              <a:ea typeface="+mn-ea"/>
              <a:cs typeface="+mn-cs"/>
            </a:endParaRPr>
          </a:p>
        </p:txBody>
      </p:sp>
      <p:sp>
        <p:nvSpPr>
          <p:cNvPr id="5" name="Slide Number Placeholder 4">
            <a:extLst>
              <a:ext uri="{FF2B5EF4-FFF2-40B4-BE49-F238E27FC236}">
                <a16:creationId xmlns:a16="http://schemas.microsoft.com/office/drawing/2014/main" id="{450F82CA-8E67-9547-A79A-7D5ED0BAAC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900" b="0" i="0" u="none" strike="noStrike" kern="1200" cap="none" spc="0" normalizeH="0" baseline="0" noProof="0" smtClean="0">
                <a:ln>
                  <a:noFill/>
                </a:ln>
                <a:solidFill>
                  <a:srgbClr val="81B2C3"/>
                </a:solidFill>
                <a:effectLst/>
                <a:uLnTx/>
                <a:uFillTx/>
                <a:latin typeface="Oracle Sans Ta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81B2C3"/>
              </a:solidFill>
              <a:effectLst/>
              <a:uLnTx/>
              <a:uFillTx/>
              <a:latin typeface="Oracle Sans Tab"/>
              <a:ea typeface="+mn-ea"/>
              <a:cs typeface="+mn-cs"/>
            </a:endParaRPr>
          </a:p>
        </p:txBody>
      </p:sp>
      <p:cxnSp>
        <p:nvCxnSpPr>
          <p:cNvPr id="8" name="Accent Mark">
            <a:extLst>
              <a:ext uri="{FF2B5EF4-FFF2-40B4-BE49-F238E27FC236}">
                <a16:creationId xmlns:a16="http://schemas.microsoft.com/office/drawing/2014/main" id="{EE9210A8-CB30-924E-B1FE-CABD9B46E093}"/>
              </a:ext>
              <a:ext uri="{C183D7F6-B498-43B3-948B-1728B52AA6E4}">
                <adec:decorative xmlns:adec="http://schemas.microsoft.com/office/drawing/2017/decorative" val="1"/>
              </a:ext>
            </a:extLst>
          </p:cNvPr>
          <p:cNvCxnSpPr>
            <a:cxnSpLocks/>
          </p:cNvCxnSpPr>
          <p:nvPr/>
        </p:nvCxnSpPr>
        <p:spPr>
          <a:xfrm flipH="1">
            <a:off x="771053" y="1980792"/>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18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9F6BE6-FD58-4FCF-B357-4257F8160877}"/>
              </a:ext>
            </a:extLst>
          </p:cNvPr>
          <p:cNvSpPr>
            <a:spLocks noGrp="1"/>
          </p:cNvSpPr>
          <p:nvPr>
            <p:ph type="body" sz="quarter" idx="11"/>
          </p:nvPr>
        </p:nvSpPr>
        <p:spPr/>
        <p:txBody>
          <a:bodyPr/>
          <a:lstStyle/>
          <a:p>
            <a:r>
              <a:rPr lang="en-US" dirty="0"/>
              <a:t>The Risk of Trusting QuickBooks </a:t>
            </a:r>
          </a:p>
          <a:p>
            <a:endParaRPr lang="en-US" dirty="0"/>
          </a:p>
        </p:txBody>
      </p:sp>
      <p:sp>
        <p:nvSpPr>
          <p:cNvPr id="4" name="Title 3">
            <a:extLst>
              <a:ext uri="{FF2B5EF4-FFF2-40B4-BE49-F238E27FC236}">
                <a16:creationId xmlns:a16="http://schemas.microsoft.com/office/drawing/2014/main" id="{5BA6FAEA-1B19-4F50-83FD-A33C9AB72BF7}"/>
              </a:ext>
            </a:extLst>
          </p:cNvPr>
          <p:cNvSpPr>
            <a:spLocks noGrp="1"/>
          </p:cNvSpPr>
          <p:nvPr>
            <p:ph type="title"/>
          </p:nvPr>
        </p:nvSpPr>
        <p:spPr/>
        <p:txBody>
          <a:bodyPr/>
          <a:lstStyle/>
          <a:p>
            <a:r>
              <a:rPr lang="en-US" dirty="0"/>
              <a:t>Marketing Email: White Paper #1</a:t>
            </a:r>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3"/>
          </p:nvPr>
        </p:nvSpPr>
        <p:spPr/>
        <p:txBody>
          <a:bodyPr/>
          <a:lstStyle/>
          <a:p>
            <a:r>
              <a:rPr lang="en-US"/>
              <a:t>Copyright © 2021, Oracle and/or its affiliates  |  Confidential: Internal/Restricted/Highly Restricted</a:t>
            </a:r>
            <a:endParaRPr lang="en-US" dirty="0"/>
          </a:p>
        </p:txBody>
      </p: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4"/>
          </p:nvPr>
        </p:nvSpPr>
        <p:spPr/>
        <p:txBody>
          <a:bodyPr/>
          <a:lstStyle/>
          <a:p>
            <a:fld id="{345D60D9-5372-5F40-9443-0F9AE5BDC3C8}" type="slidenum">
              <a:rPr lang="en-US" smtClean="0"/>
              <a:pPr/>
              <a:t>14</a:t>
            </a:fld>
            <a:endParaRPr lang="en-US" dirty="0"/>
          </a:p>
        </p:txBody>
      </p:sp>
      <p:sp>
        <p:nvSpPr>
          <p:cNvPr id="12" name="Text Placeholder 4">
            <a:extLst>
              <a:ext uri="{FF2B5EF4-FFF2-40B4-BE49-F238E27FC236}">
                <a16:creationId xmlns:a16="http://schemas.microsoft.com/office/drawing/2014/main" id="{136FE60B-3705-AD49-9485-25E43A4FAD26}"/>
              </a:ext>
            </a:extLst>
          </p:cNvPr>
          <p:cNvSpPr txBox="1">
            <a:spLocks/>
          </p:cNvSpPr>
          <p:nvPr/>
        </p:nvSpPr>
        <p:spPr>
          <a:xfrm>
            <a:off x="768876" y="1618418"/>
            <a:ext cx="6885958" cy="4220386"/>
          </a:xfrm>
          <a:prstGeom prst="rect">
            <a:avLst/>
          </a:prstGeom>
          <a:solidFill>
            <a:srgbClr val="E7F2F5"/>
          </a:solidFill>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274320" numCol="1" spcCol="38100" rtlCol="0" anchor="t">
            <a:sp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latin typeface="Oracle Sans" panose="020B0503020204020204" pitchFamily="34" charset="0"/>
                <a:cs typeface="Oracle Sans" panose="020B0503020204020204" pitchFamily="34" charset="0"/>
              </a:rPr>
              <a:t>[SUBJECT LINE]</a:t>
            </a:r>
            <a:r>
              <a:rPr lang="en-US" sz="1500" dirty="0">
                <a:latin typeface="Oracle Sans" panose="020B0503020204020204" pitchFamily="34" charset="0"/>
                <a:cs typeface="Oracle Sans" panose="020B0503020204020204" pitchFamily="34" charset="0"/>
              </a:rPr>
              <a:t> 🚩 8 QuickBooks Red Flags You Can’t Afford to Ignore 🚩 </a:t>
            </a:r>
          </a:p>
          <a:p>
            <a:endParaRPr lang="en-US" sz="1500" dirty="0">
              <a:latin typeface="Oracle Sans" panose="020B0503020204020204" pitchFamily="34" charset="0"/>
              <a:cs typeface="Oracle Sans" panose="020B0503020204020204" pitchFamily="34" charset="0"/>
            </a:endParaRPr>
          </a:p>
          <a:p>
            <a:pPr>
              <a:lnSpc>
                <a:spcPct val="100000"/>
              </a:lnSpc>
              <a:spcBef>
                <a:spcPts val="0"/>
              </a:spcBef>
            </a:pPr>
            <a:r>
              <a:rPr lang="en-US" sz="1500" dirty="0">
                <a:latin typeface="Oracle Sans" panose="020B0503020204020204" pitchFamily="34" charset="0"/>
                <a:cs typeface="Oracle Sans" panose="020B0503020204020204" pitchFamily="34" charset="0"/>
              </a:rPr>
              <a:t>Hi </a:t>
            </a:r>
            <a:r>
              <a:rPr lang="en-US" sz="1500" dirty="0">
                <a:highlight>
                  <a:srgbClr val="FFFF00"/>
                </a:highlight>
                <a:latin typeface="Oracle Sans" panose="020B0503020204020204" pitchFamily="34" charset="0"/>
                <a:cs typeface="Oracle Sans" panose="020B0503020204020204" pitchFamily="34" charset="0"/>
              </a:rPr>
              <a:t>[FIRST NAME]</a:t>
            </a:r>
            <a:r>
              <a:rPr lang="en-US" sz="1500" dirty="0">
                <a:latin typeface="Oracle Sans" panose="020B0503020204020204" pitchFamily="34" charset="0"/>
                <a:cs typeface="Oracle Sans" panose="020B0503020204020204" pitchFamily="34" charset="0"/>
              </a:rPr>
              <a:t>,</a:t>
            </a:r>
          </a:p>
          <a:p>
            <a:pPr>
              <a:lnSpc>
                <a:spcPct val="100000"/>
              </a:lnSpc>
              <a:spcBef>
                <a:spcPts val="0"/>
              </a:spcBef>
            </a:pPr>
            <a:endParaRPr lang="en-US" sz="1500" dirty="0">
              <a:latin typeface="Oracle Sans" panose="020B0503020204020204" pitchFamily="34" charset="0"/>
              <a:cs typeface="Oracle Sans" panose="020B0503020204020204" pitchFamily="34" charset="0"/>
            </a:endParaRPr>
          </a:p>
          <a:p>
            <a:r>
              <a:rPr lang="en-US" sz="1500" dirty="0">
                <a:latin typeface="Oracle Sans" panose="020B0503020204020204" pitchFamily="34" charset="0"/>
                <a:cs typeface="Oracle Sans" panose="020B0503020204020204" pitchFamily="34" charset="0"/>
              </a:rPr>
              <a:t>For many businesses, starting on QuickBooks for basic accounting and finance makes sense. And it works…until it doesn't.</a:t>
            </a:r>
          </a:p>
          <a:p>
            <a:r>
              <a:rPr lang="en-US" sz="1500" dirty="0">
                <a:latin typeface="Oracle Sans" panose="020B0503020204020204" pitchFamily="34" charset="0"/>
                <a:cs typeface="Oracle Sans" panose="020B0503020204020204" pitchFamily="34" charset="0"/>
              </a:rPr>
              <a:t> </a:t>
            </a:r>
          </a:p>
          <a:p>
            <a:r>
              <a:rPr lang="en-US" sz="1500" dirty="0">
                <a:latin typeface="Oracle Sans" panose="020B0503020204020204" pitchFamily="34" charset="0"/>
                <a:cs typeface="Oracle Sans" panose="020B0503020204020204" pitchFamily="34" charset="0"/>
              </a:rPr>
              <a:t>This 6-minute guide reveals the red flags that QuickBooks is putting your business at risk and that it’s time to find a solution that can do more.</a:t>
            </a:r>
          </a:p>
          <a:p>
            <a:endParaRPr lang="en-US" sz="1500" b="1" dirty="0">
              <a:solidFill>
                <a:srgbClr val="00688C"/>
              </a:solidFill>
              <a:latin typeface="Oracle Sans" panose="020B0503020204020204" pitchFamily="34" charset="0"/>
              <a:cs typeface="Oracle Sans" panose="020B0503020204020204" pitchFamily="34" charset="0"/>
            </a:endParaRPr>
          </a:p>
          <a:p>
            <a:r>
              <a:rPr lang="en-US" sz="1500" b="1" dirty="0">
                <a:solidFill>
                  <a:srgbClr val="00688C"/>
                </a:solidFill>
                <a:latin typeface="Oracle Sans" panose="020B0503020204020204" pitchFamily="34" charset="0"/>
                <a:cs typeface="Oracle Sans" panose="020B0503020204020204" pitchFamily="34" charset="0"/>
              </a:rPr>
              <a:t>Download now </a:t>
            </a:r>
            <a:r>
              <a:rPr lang="en-US" sz="1500" dirty="0">
                <a:latin typeface="Oracle Sans" panose="020B0503020204020204" pitchFamily="34" charset="0"/>
                <a:cs typeface="Oracle Sans" panose="020B0503020204020204" pitchFamily="34" charset="0"/>
              </a:rPr>
              <a:t>to learn more! </a:t>
            </a:r>
          </a:p>
          <a:p>
            <a:pPr>
              <a:lnSpc>
                <a:spcPct val="100000"/>
              </a:lnSpc>
              <a:spcBef>
                <a:spcPts val="0"/>
              </a:spcBef>
            </a:pPr>
            <a:endParaRPr lang="en-GB" sz="1500" dirty="0">
              <a:solidFill>
                <a:srgbClr val="2C5967"/>
              </a:solidFill>
              <a:latin typeface="Oracle Sans" panose="020B0503020204020204" pitchFamily="34" charset="0"/>
              <a:cs typeface="Oracle Sans" panose="020B0503020204020204" pitchFamily="34" charset="0"/>
            </a:endParaRPr>
          </a:p>
          <a:p>
            <a:pPr>
              <a:lnSpc>
                <a:spcPct val="100000"/>
              </a:lnSpc>
              <a:spcBef>
                <a:spcPts val="0"/>
              </a:spcBef>
            </a:pPr>
            <a:r>
              <a:rPr lang="en-GB" sz="1500" dirty="0">
                <a:latin typeface="Oracle Sans" panose="020B0503020204020204" pitchFamily="34" charset="0"/>
                <a:cs typeface="Oracle Sans" panose="020B0503020204020204" pitchFamily="34" charset="0"/>
              </a:rPr>
              <a:t>Thanks, </a:t>
            </a:r>
          </a:p>
          <a:p>
            <a:pPr>
              <a:lnSpc>
                <a:spcPct val="100000"/>
              </a:lnSpc>
              <a:spcBef>
                <a:spcPts val="0"/>
              </a:spcBef>
            </a:pPr>
            <a:r>
              <a:rPr lang="en-GB" sz="1500" dirty="0">
                <a:highlight>
                  <a:srgbClr val="FFFF00"/>
                </a:highlight>
                <a:latin typeface="Oracle Sans" panose="020B0503020204020204" pitchFamily="34" charset="0"/>
                <a:cs typeface="Oracle Sans" panose="020B0503020204020204" pitchFamily="34" charset="0"/>
              </a:rPr>
              <a:t>[SIGNATURE]</a:t>
            </a:r>
          </a:p>
        </p:txBody>
      </p:sp>
      <p:grpSp>
        <p:nvGrpSpPr>
          <p:cNvPr id="40" name="Group 39">
            <a:extLst>
              <a:ext uri="{FF2B5EF4-FFF2-40B4-BE49-F238E27FC236}">
                <a16:creationId xmlns:a16="http://schemas.microsoft.com/office/drawing/2014/main" id="{D470E179-C446-4D23-9B60-575A1EF3E591}"/>
              </a:ext>
            </a:extLst>
          </p:cNvPr>
          <p:cNvGrpSpPr/>
          <p:nvPr/>
        </p:nvGrpSpPr>
        <p:grpSpPr>
          <a:xfrm>
            <a:off x="8389421" y="2430854"/>
            <a:ext cx="2283293" cy="2376829"/>
            <a:chOff x="5071109" y="325773"/>
            <a:chExt cx="515452" cy="516954"/>
          </a:xfrm>
        </p:grpSpPr>
        <p:sp>
          <p:nvSpPr>
            <p:cNvPr id="41" name="Oval 40">
              <a:extLst>
                <a:ext uri="{FF2B5EF4-FFF2-40B4-BE49-F238E27FC236}">
                  <a16:creationId xmlns:a16="http://schemas.microsoft.com/office/drawing/2014/main" id="{089ADE68-2DCE-470F-B007-50DC246A910C}"/>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907">
              <a:extLst>
                <a:ext uri="{FF2B5EF4-FFF2-40B4-BE49-F238E27FC236}">
                  <a16:creationId xmlns:a16="http://schemas.microsoft.com/office/drawing/2014/main" id="{2A3E08F9-B055-4C93-9D9C-0495100AA750}"/>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908">
              <a:extLst>
                <a:ext uri="{FF2B5EF4-FFF2-40B4-BE49-F238E27FC236}">
                  <a16:creationId xmlns:a16="http://schemas.microsoft.com/office/drawing/2014/main" id="{72539A3F-0628-4BC6-A4EE-9CA8539BE688}"/>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909">
              <a:extLst>
                <a:ext uri="{FF2B5EF4-FFF2-40B4-BE49-F238E27FC236}">
                  <a16:creationId xmlns:a16="http://schemas.microsoft.com/office/drawing/2014/main" id="{E519BFB7-AAF2-4EA3-B462-38106C5F48CC}"/>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910">
              <a:extLst>
                <a:ext uri="{FF2B5EF4-FFF2-40B4-BE49-F238E27FC236}">
                  <a16:creationId xmlns:a16="http://schemas.microsoft.com/office/drawing/2014/main" id="{A651DAF8-119E-4CC9-BAF7-CD535ED2AA04}"/>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4" name="TextBox 13">
            <a:extLst>
              <a:ext uri="{FF2B5EF4-FFF2-40B4-BE49-F238E27FC236}">
                <a16:creationId xmlns:a16="http://schemas.microsoft.com/office/drawing/2014/main" id="{5F57E8FE-7A96-D541-82A2-8D57B69D8B66}"/>
              </a:ext>
            </a:extLst>
          </p:cNvPr>
          <p:cNvSpPr txBox="1"/>
          <p:nvPr/>
        </p:nvSpPr>
        <p:spPr>
          <a:xfrm>
            <a:off x="7941315" y="5588442"/>
            <a:ext cx="3831585" cy="923330"/>
          </a:xfrm>
          <a:prstGeom prst="rect">
            <a:avLst/>
          </a:prstGeom>
          <a:noFill/>
        </p:spPr>
        <p:txBody>
          <a:bodyPr wrap="square">
            <a:spAutoFit/>
          </a:bodyPr>
          <a:lstStyle/>
          <a:p>
            <a:r>
              <a:rPr lang="en-US" b="1" dirty="0">
                <a:solidFill>
                  <a:srgbClr val="00688C"/>
                </a:solidFill>
              </a:rPr>
              <a:t>NOTE: Call To Action (CTA) highlighted in blue. Feel free to augment as needed. </a:t>
            </a:r>
          </a:p>
        </p:txBody>
      </p:sp>
    </p:spTree>
    <p:extLst>
      <p:ext uri="{BB962C8B-B14F-4D97-AF65-F5344CB8AC3E}">
        <p14:creationId xmlns:p14="http://schemas.microsoft.com/office/powerpoint/2010/main" val="427626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C4C72E-B4AC-4590-A01E-32D4CADF7FA2}"/>
              </a:ext>
            </a:extLst>
          </p:cNvPr>
          <p:cNvSpPr>
            <a:spLocks noGrp="1"/>
          </p:cNvSpPr>
          <p:nvPr>
            <p:ph type="body" sz="quarter" idx="11"/>
          </p:nvPr>
        </p:nvSpPr>
        <p:spPr/>
        <p:txBody>
          <a:bodyPr/>
          <a:lstStyle/>
          <a:p>
            <a:r>
              <a:rPr lang="en-US" dirty="0"/>
              <a:t>The Risk of Trusting QuickBooks </a:t>
            </a:r>
          </a:p>
          <a:p>
            <a:endParaRPr lang="en-US" dirty="0"/>
          </a:p>
        </p:txBody>
      </p:sp>
      <p:sp>
        <p:nvSpPr>
          <p:cNvPr id="6" name="Content Placeholder 5">
            <a:extLst>
              <a:ext uri="{FF2B5EF4-FFF2-40B4-BE49-F238E27FC236}">
                <a16:creationId xmlns:a16="http://schemas.microsoft.com/office/drawing/2014/main" id="{25FA4CF4-2B7E-45AF-AAD9-418DB28CFA27}"/>
              </a:ext>
            </a:extLst>
          </p:cNvPr>
          <p:cNvSpPr>
            <a:spLocks noGrp="1"/>
          </p:cNvSpPr>
          <p:nvPr>
            <p:ph sz="quarter" idx="14"/>
          </p:nvPr>
        </p:nvSpPr>
        <p:spPr>
          <a:xfrm>
            <a:off x="768875" y="1498257"/>
            <a:ext cx="5547873" cy="4506912"/>
          </a:xfrm>
        </p:spPr>
        <p:txBody>
          <a:bodyPr/>
          <a:lstStyle/>
          <a:p>
            <a:pPr lvl="0">
              <a:defRPr/>
            </a:pPr>
            <a:r>
              <a:rPr lang="en-US" sz="1600" dirty="0">
                <a:solidFill>
                  <a:srgbClr val="312D2A"/>
                </a:solidFill>
                <a:latin typeface="Oracle Sans"/>
                <a:cs typeface="+mn-cs"/>
              </a:rPr>
              <a:t>Post the white paper attachment with this suggested social copy on your </a:t>
            </a:r>
            <a:r>
              <a:rPr lang="en-US" sz="1600" b="1" dirty="0">
                <a:solidFill>
                  <a:srgbClr val="AE562C"/>
                </a:solidFill>
                <a:latin typeface="Oracle Sans"/>
                <a:cs typeface="+mn-cs"/>
              </a:rPr>
              <a:t>corporate account</a:t>
            </a:r>
            <a:r>
              <a:rPr lang="en-US" sz="1600" dirty="0">
                <a:solidFill>
                  <a:srgbClr val="312D2A"/>
                </a:solidFill>
                <a:latin typeface="Oracle Sans"/>
                <a:cs typeface="+mn-cs"/>
              </a:rPr>
              <a:t>.</a:t>
            </a:r>
          </a:p>
          <a:p>
            <a:pPr lvl="0">
              <a:defRPr/>
            </a:pPr>
            <a:endParaRPr lang="en-US" sz="1600" b="1" dirty="0">
              <a:solidFill>
                <a:srgbClr val="312D2A"/>
              </a:solidFill>
              <a:latin typeface="Oracle Sans"/>
              <a:cs typeface="+mn-cs"/>
            </a:endParaRPr>
          </a:p>
          <a:p>
            <a:pPr lvl="0">
              <a:defRPr/>
            </a:pPr>
            <a:r>
              <a:rPr lang="en-US" sz="1600" b="1" dirty="0">
                <a:solidFill>
                  <a:srgbClr val="312D2A"/>
                </a:solidFill>
                <a:latin typeface="Oracle Sans"/>
                <a:cs typeface="+mn-cs"/>
              </a:rPr>
              <a:t>Recommended Social Channels: </a:t>
            </a:r>
            <a:r>
              <a:rPr lang="en-US" sz="1600" dirty="0">
                <a:solidFill>
                  <a:srgbClr val="312D2A"/>
                </a:solidFill>
                <a:cs typeface="+mn-cs"/>
              </a:rPr>
              <a:t>LinkedIn</a:t>
            </a:r>
            <a:endParaRPr kumimoji="0" lang="en-US" sz="1600" i="0" u="none" strike="noStrike" kern="1200" cap="none" spc="0" normalizeH="0" baseline="0" noProof="0" dirty="0">
              <a:ln>
                <a:noFill/>
              </a:ln>
              <a:solidFill>
                <a:srgbClr val="312D2A"/>
              </a:solidFill>
              <a:effectLst/>
              <a:uLnTx/>
              <a:uFillTx/>
              <a:ea typeface="+mn-ea"/>
              <a:cs typeface="+mn-cs"/>
            </a:endParaRPr>
          </a:p>
          <a:p>
            <a:r>
              <a:rPr lang="en-US" sz="1600" b="1" dirty="0">
                <a:solidFill>
                  <a:srgbClr val="312D2A"/>
                </a:solidFill>
              </a:rPr>
              <a:t>Post Copy: </a:t>
            </a:r>
            <a:r>
              <a:rPr lang="en-US" sz="1600" dirty="0"/>
              <a:t>For many businesses, starting on QuickBooks makes sense. And it works…until it doesn't. </a:t>
            </a:r>
            <a:r>
              <a:rPr lang="en-US" sz="1600" b="1" dirty="0">
                <a:solidFill>
                  <a:srgbClr val="00688C"/>
                </a:solidFill>
                <a:cs typeface="+mn-cs"/>
              </a:rPr>
              <a:t>Check out </a:t>
            </a:r>
            <a:r>
              <a:rPr lang="en-US" sz="1600" dirty="0"/>
              <a:t>eight key warning signs that QuickBooks is putting your business at risk, and how to recognize that it’s time to find a better solution.</a:t>
            </a:r>
          </a:p>
          <a:p>
            <a:pPr lvl="0">
              <a:defRPr/>
            </a:pPr>
            <a:endParaRPr lang="en-US" sz="1400" dirty="0">
              <a:solidFill>
                <a:srgbClr val="312D2A"/>
              </a:solidFill>
              <a:latin typeface="Oracle Sans"/>
              <a:cs typeface="+mn-cs"/>
            </a:endParaRPr>
          </a:p>
          <a:p>
            <a:pPr lvl="0">
              <a:defRPr/>
            </a:pPr>
            <a:endParaRPr kumimoji="0" lang="en-US" sz="1400" b="0" i="0" u="none" strike="noStrike" kern="1200" cap="none" spc="0" normalizeH="0" baseline="0" noProof="0" dirty="0">
              <a:ln>
                <a:noFill/>
              </a:ln>
              <a:solidFill>
                <a:srgbClr val="312D2A"/>
              </a:solidFill>
              <a:effectLst/>
              <a:uLnTx/>
              <a:uFillTx/>
              <a:latin typeface="Oracle Sans"/>
              <a:ea typeface="+mn-ea"/>
              <a:cs typeface="+mn-cs"/>
            </a:endParaRPr>
          </a:p>
          <a:p>
            <a:pPr lvl="0">
              <a:defRPr/>
            </a:pPr>
            <a:endParaRPr kumimoji="0" lang="en-US" sz="1400" b="0" i="0" u="none" strike="noStrike" kern="1200" cap="none" spc="0" normalizeH="0" baseline="0" noProof="0" dirty="0">
              <a:ln>
                <a:noFill/>
              </a:ln>
              <a:solidFill>
                <a:srgbClr val="312D2A"/>
              </a:solidFill>
              <a:effectLst/>
              <a:highlight>
                <a:srgbClr val="FFFF00"/>
              </a:highlight>
              <a:uLnTx/>
              <a:uFillTx/>
              <a:latin typeface="Oracle Sans"/>
              <a:ea typeface="+mn-ea"/>
              <a:cs typeface="+mn-cs"/>
            </a:endParaRPr>
          </a:p>
          <a:p>
            <a:endParaRPr lang="en-US" sz="1400" dirty="0"/>
          </a:p>
        </p:txBody>
      </p:sp>
      <p:sp>
        <p:nvSpPr>
          <p:cNvPr id="4" name="Title 3">
            <a:extLst>
              <a:ext uri="{FF2B5EF4-FFF2-40B4-BE49-F238E27FC236}">
                <a16:creationId xmlns:a16="http://schemas.microsoft.com/office/drawing/2014/main" id="{886E490E-76DD-46FE-AF00-6B13130ACAC4}"/>
              </a:ext>
            </a:extLst>
          </p:cNvPr>
          <p:cNvSpPr>
            <a:spLocks noGrp="1"/>
          </p:cNvSpPr>
          <p:nvPr>
            <p:ph type="title"/>
          </p:nvPr>
        </p:nvSpPr>
        <p:spPr/>
        <p:txBody>
          <a:bodyPr/>
          <a:lstStyle/>
          <a:p>
            <a:r>
              <a:rPr lang="en-US" dirty="0"/>
              <a:t>Social Post: White Paper #1 </a:t>
            </a:r>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6"/>
          </p:nvPr>
        </p:nvSpPr>
        <p:spPr/>
        <p:txBody>
          <a:bodyPr/>
          <a:lstStyle/>
          <a:p>
            <a:r>
              <a:rPr lang="en-US"/>
              <a:t>Copyright © 2021, Oracle and/or its affiliates  |  Confidential: Internal/Restricted/Highly Restricted</a:t>
            </a:r>
            <a:endParaRPr lang="en-US" dirty="0"/>
          </a:p>
        </p:txBody>
      </p: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7"/>
          </p:nvPr>
        </p:nvSpPr>
        <p:spPr/>
        <p:txBody>
          <a:bodyPr/>
          <a:lstStyle/>
          <a:p>
            <a:fld id="{345D60D9-5372-5F40-9443-0F9AE5BDC3C8}" type="slidenum">
              <a:rPr lang="en-US" smtClean="0"/>
              <a:pPr/>
              <a:t>15</a:t>
            </a:fld>
            <a:endParaRPr lang="en-US" dirty="0"/>
          </a:p>
        </p:txBody>
      </p:sp>
      <p:sp>
        <p:nvSpPr>
          <p:cNvPr id="17" name="Content Placeholder 5">
            <a:extLst>
              <a:ext uri="{FF2B5EF4-FFF2-40B4-BE49-F238E27FC236}">
                <a16:creationId xmlns:a16="http://schemas.microsoft.com/office/drawing/2014/main" id="{DEF9A699-95FB-194D-A698-E16CB5BD1A65}"/>
              </a:ext>
            </a:extLst>
          </p:cNvPr>
          <p:cNvSpPr txBox="1">
            <a:spLocks/>
          </p:cNvSpPr>
          <p:nvPr/>
        </p:nvSpPr>
        <p:spPr>
          <a:xfrm>
            <a:off x="8105655" y="378355"/>
            <a:ext cx="7419240" cy="13464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dirty="0">
                <a:solidFill>
                  <a:srgbClr val="312D2A"/>
                </a:solidFill>
                <a:latin typeface="Oracle Sans"/>
                <a:cs typeface="+mn-cs"/>
              </a:rPr>
              <a:t>Social Post Example</a:t>
            </a:r>
            <a:endParaRPr lang="en-US" sz="1400" dirty="0">
              <a:solidFill>
                <a:srgbClr val="312D2A"/>
              </a:solidFill>
              <a:highlight>
                <a:srgbClr val="FFFF00"/>
              </a:highlight>
              <a:latin typeface="Oracle Sans"/>
              <a:cs typeface="+mn-cs"/>
            </a:endParaRPr>
          </a:p>
          <a:p>
            <a:endParaRPr lang="en-US" sz="1400" dirty="0"/>
          </a:p>
        </p:txBody>
      </p:sp>
      <p:pic>
        <p:nvPicPr>
          <p:cNvPr id="24" name="Picture 23">
            <a:extLst>
              <a:ext uri="{FF2B5EF4-FFF2-40B4-BE49-F238E27FC236}">
                <a16:creationId xmlns:a16="http://schemas.microsoft.com/office/drawing/2014/main" id="{3BB374A8-18DD-BE42-80CE-F8F912C722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33922" y="1976492"/>
            <a:ext cx="3459126" cy="4506912"/>
          </a:xfrm>
          <a:prstGeom prst="rect">
            <a:avLst/>
          </a:prstGeom>
        </p:spPr>
      </p:pic>
      <p:pic>
        <p:nvPicPr>
          <p:cNvPr id="13" name="Picture 12">
            <a:extLst>
              <a:ext uri="{FF2B5EF4-FFF2-40B4-BE49-F238E27FC236}">
                <a16:creationId xmlns:a16="http://schemas.microsoft.com/office/drawing/2014/main" id="{E16D42EF-2A92-B04C-8323-6409517055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7041" y="1581796"/>
            <a:ext cx="4129948" cy="330541"/>
          </a:xfrm>
          <a:prstGeom prst="rect">
            <a:avLst/>
          </a:prstGeom>
        </p:spPr>
      </p:pic>
      <p:pic>
        <p:nvPicPr>
          <p:cNvPr id="1026" name="Picture 2" descr="Linkedin-logo | myCloudDoor - Expertise for Cloud Transition">
            <a:extLst>
              <a:ext uri="{FF2B5EF4-FFF2-40B4-BE49-F238E27FC236}">
                <a16:creationId xmlns:a16="http://schemas.microsoft.com/office/drawing/2014/main" id="{9B574B1C-1654-4711-8C34-6D1A8D91ED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68" r="22417"/>
          <a:stretch/>
        </p:blipFill>
        <p:spPr bwMode="auto">
          <a:xfrm>
            <a:off x="11170649" y="378355"/>
            <a:ext cx="571948" cy="5795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66676D1-B51B-8F46-AF9B-7545BD093A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443" y="647242"/>
            <a:ext cx="3480639" cy="590897"/>
          </a:xfrm>
          <a:prstGeom prst="rect">
            <a:avLst/>
          </a:prstGeom>
        </p:spPr>
      </p:pic>
      <p:sp>
        <p:nvSpPr>
          <p:cNvPr id="25" name="TextBox 24">
            <a:extLst>
              <a:ext uri="{FF2B5EF4-FFF2-40B4-BE49-F238E27FC236}">
                <a16:creationId xmlns:a16="http://schemas.microsoft.com/office/drawing/2014/main" id="{91D574DD-2504-6443-9146-E9F29336FBE0}"/>
              </a:ext>
            </a:extLst>
          </p:cNvPr>
          <p:cNvSpPr txBox="1"/>
          <p:nvPr/>
        </p:nvSpPr>
        <p:spPr>
          <a:xfrm>
            <a:off x="7614705" y="1135575"/>
            <a:ext cx="3476308" cy="861774"/>
          </a:xfrm>
          <a:prstGeom prst="rect">
            <a:avLst/>
          </a:prstGeom>
          <a:noFill/>
        </p:spPr>
        <p:txBody>
          <a:bodyPr wrap="square" rtlCol="0">
            <a:spAutoFit/>
          </a:bodyPr>
          <a:lstStyle/>
          <a:p>
            <a:r>
              <a:rPr lang="en-US" sz="1000" dirty="0"/>
              <a:t>For many businesses, starting on QuickBooks makes sense. And it works…until it doesn't. Check out eight key warning signs that QuickBooks is putting your business at risk, and how to recognize that it’s time to find a better solution.</a:t>
            </a:r>
          </a:p>
        </p:txBody>
      </p:sp>
      <p:sp>
        <p:nvSpPr>
          <p:cNvPr id="14" name="TextBox 13">
            <a:extLst>
              <a:ext uri="{FF2B5EF4-FFF2-40B4-BE49-F238E27FC236}">
                <a16:creationId xmlns:a16="http://schemas.microsoft.com/office/drawing/2014/main" id="{57A30952-70F3-5442-A687-FCB281A452F5}"/>
              </a:ext>
            </a:extLst>
          </p:cNvPr>
          <p:cNvSpPr txBox="1"/>
          <p:nvPr/>
        </p:nvSpPr>
        <p:spPr>
          <a:xfrm>
            <a:off x="762000" y="4183371"/>
            <a:ext cx="5547873" cy="646331"/>
          </a:xfrm>
          <a:prstGeom prst="rect">
            <a:avLst/>
          </a:prstGeom>
          <a:noFill/>
        </p:spPr>
        <p:txBody>
          <a:bodyPr wrap="square">
            <a:spAutoFit/>
          </a:bodyPr>
          <a:lstStyle/>
          <a:p>
            <a:r>
              <a:rPr lang="en-US" b="1" dirty="0">
                <a:solidFill>
                  <a:srgbClr val="00688C"/>
                </a:solidFill>
              </a:rPr>
              <a:t>NOTE: CTA highlighted in blue, feel free to augment as needed. </a:t>
            </a:r>
          </a:p>
        </p:txBody>
      </p:sp>
    </p:spTree>
    <p:extLst>
      <p:ext uri="{BB962C8B-B14F-4D97-AF65-F5344CB8AC3E}">
        <p14:creationId xmlns:p14="http://schemas.microsoft.com/office/powerpoint/2010/main" val="330553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9F6BE6-FD58-4FCF-B357-4257F8160877}"/>
              </a:ext>
            </a:extLst>
          </p:cNvPr>
          <p:cNvSpPr>
            <a:spLocks noGrp="1"/>
          </p:cNvSpPr>
          <p:nvPr>
            <p:ph type="body" sz="quarter" idx="11"/>
          </p:nvPr>
        </p:nvSpPr>
        <p:spPr/>
        <p:txBody>
          <a:bodyPr/>
          <a:lstStyle/>
          <a:p>
            <a:r>
              <a:rPr lang="en-US" dirty="0"/>
              <a:t>The Risk of Trusting QuickBooks </a:t>
            </a:r>
          </a:p>
        </p:txBody>
      </p:sp>
      <p:sp>
        <p:nvSpPr>
          <p:cNvPr id="4" name="Title 3">
            <a:extLst>
              <a:ext uri="{FF2B5EF4-FFF2-40B4-BE49-F238E27FC236}">
                <a16:creationId xmlns:a16="http://schemas.microsoft.com/office/drawing/2014/main" id="{5BA6FAEA-1B19-4F50-83FD-A33C9AB72BF7}"/>
              </a:ext>
            </a:extLst>
          </p:cNvPr>
          <p:cNvSpPr>
            <a:spLocks noGrp="1"/>
          </p:cNvSpPr>
          <p:nvPr>
            <p:ph type="title"/>
          </p:nvPr>
        </p:nvSpPr>
        <p:spPr/>
        <p:txBody>
          <a:bodyPr/>
          <a:lstStyle/>
          <a:p>
            <a:r>
              <a:rPr lang="en-US" dirty="0"/>
              <a:t>Follow Up Email: White Paper #1</a:t>
            </a:r>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3"/>
          </p:nvPr>
        </p:nvSpPr>
        <p:spPr/>
        <p:txBody>
          <a:bodyPr/>
          <a:lstStyle/>
          <a:p>
            <a:r>
              <a:rPr lang="en-US"/>
              <a:t>Copyright © 2021, Oracle and/or its affiliates  |  Confidential: Internal/Restricted/Highly Restricted</a:t>
            </a:r>
            <a:endParaRPr lang="en-US" dirty="0"/>
          </a:p>
        </p:txBody>
      </p: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4"/>
          </p:nvPr>
        </p:nvSpPr>
        <p:spPr/>
        <p:txBody>
          <a:bodyPr/>
          <a:lstStyle/>
          <a:p>
            <a:fld id="{345D60D9-5372-5F40-9443-0F9AE5BDC3C8}" type="slidenum">
              <a:rPr lang="en-US" smtClean="0"/>
              <a:pPr/>
              <a:t>16</a:t>
            </a:fld>
            <a:endParaRPr lang="en-US" dirty="0"/>
          </a:p>
        </p:txBody>
      </p:sp>
      <p:sp>
        <p:nvSpPr>
          <p:cNvPr id="12" name="Text Placeholder 4">
            <a:extLst>
              <a:ext uri="{FF2B5EF4-FFF2-40B4-BE49-F238E27FC236}">
                <a16:creationId xmlns:a16="http://schemas.microsoft.com/office/drawing/2014/main" id="{136FE60B-3705-AD49-9485-25E43A4FAD26}"/>
              </a:ext>
            </a:extLst>
          </p:cNvPr>
          <p:cNvSpPr txBox="1">
            <a:spLocks/>
          </p:cNvSpPr>
          <p:nvPr/>
        </p:nvSpPr>
        <p:spPr>
          <a:xfrm>
            <a:off x="768876" y="1618418"/>
            <a:ext cx="6885958" cy="4120359"/>
          </a:xfrm>
          <a:prstGeom prst="rect">
            <a:avLst/>
          </a:prstGeom>
          <a:solidFill>
            <a:srgbClr val="E7F2F5"/>
          </a:solidFill>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274320" numCol="1" spcCol="38100" rtlCol="0" anchor="t">
            <a:sp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latin typeface="Oracle Sans" panose="020B0503020204020204" pitchFamily="34" charset="0"/>
                <a:cs typeface="Oracle Sans" panose="020B0503020204020204" pitchFamily="34" charset="0"/>
              </a:rPr>
              <a:t>[SUBJECT LINE]</a:t>
            </a:r>
            <a:r>
              <a:rPr lang="en-US" sz="1500" dirty="0">
                <a:latin typeface="Oracle Sans" panose="020B0503020204020204" pitchFamily="34" charset="0"/>
                <a:cs typeface="Oracle Sans" panose="020B0503020204020204" pitchFamily="34" charset="0"/>
              </a:rPr>
              <a:t> 🚩 8 QuickBooks Red Flags Follow Up 🚩</a:t>
            </a:r>
          </a:p>
          <a:p>
            <a:r>
              <a:rPr lang="en-US" sz="1500" dirty="0">
                <a:latin typeface="Oracle Sans" panose="020B0503020204020204" pitchFamily="34" charset="0"/>
                <a:cs typeface="Oracle Sans" panose="020B0503020204020204" pitchFamily="34" charset="0"/>
              </a:rPr>
              <a:t>Hi </a:t>
            </a:r>
            <a:r>
              <a:rPr lang="en-US" sz="1500" dirty="0">
                <a:highlight>
                  <a:srgbClr val="FFFF00"/>
                </a:highlight>
                <a:latin typeface="Oracle Sans" panose="020B0503020204020204" pitchFamily="34" charset="0"/>
                <a:cs typeface="Oracle Sans" panose="020B0503020204020204" pitchFamily="34" charset="0"/>
              </a:rPr>
              <a:t>[FIRST NAME]</a:t>
            </a:r>
            <a:r>
              <a:rPr lang="en-US" sz="1500" dirty="0">
                <a:latin typeface="Oracle Sans" panose="020B0503020204020204" pitchFamily="34" charset="0"/>
                <a:cs typeface="Oracle Sans" panose="020B0503020204020204" pitchFamily="34" charset="0"/>
              </a:rPr>
              <a:t>,</a:t>
            </a:r>
            <a:br>
              <a:rPr lang="en-US" sz="1500" dirty="0">
                <a:latin typeface="Oracle Sans" panose="020B0503020204020204" pitchFamily="34" charset="0"/>
                <a:cs typeface="Oracle Sans" panose="020B0503020204020204" pitchFamily="34" charset="0"/>
              </a:rPr>
            </a:br>
            <a:r>
              <a:rPr lang="en-US" sz="1500" dirty="0">
                <a:latin typeface="Oracle Sans" panose="020B0503020204020204" pitchFamily="34" charset="0"/>
                <a:cs typeface="Oracle Sans" panose="020B0503020204020204" pitchFamily="34" charset="0"/>
              </a:rPr>
              <a:t> </a:t>
            </a:r>
            <a:br>
              <a:rPr lang="en-US" sz="1500" dirty="0">
                <a:latin typeface="Oracle Sans" panose="020B0503020204020204" pitchFamily="34" charset="0"/>
                <a:cs typeface="Oracle Sans" panose="020B0503020204020204" pitchFamily="34" charset="0"/>
              </a:rPr>
            </a:br>
            <a:r>
              <a:rPr lang="en-US" sz="1500" dirty="0">
                <a:latin typeface="Oracle Sans" panose="020B0503020204020204" pitchFamily="34" charset="0"/>
                <a:cs typeface="Oracle Sans" panose="020B0503020204020204" pitchFamily="34" charset="0"/>
              </a:rPr>
              <a:t>Is it time to finally break up with QuickBooks? </a:t>
            </a:r>
          </a:p>
          <a:p>
            <a:r>
              <a:rPr lang="en-US" sz="1500" dirty="0">
                <a:latin typeface="Oracle Sans" panose="020B0503020204020204" pitchFamily="34" charset="0"/>
                <a:cs typeface="Oracle Sans" panose="020B0503020204020204" pitchFamily="34" charset="0"/>
              </a:rPr>
              <a:t> </a:t>
            </a:r>
          </a:p>
          <a:p>
            <a:r>
              <a:rPr lang="en-US" sz="1500" dirty="0">
                <a:latin typeface="Oracle Sans" panose="020B0503020204020204" pitchFamily="34" charset="0"/>
                <a:cs typeface="Oracle Sans" panose="020B0503020204020204" pitchFamily="34" charset="0"/>
              </a:rPr>
              <a:t>From a recent </a:t>
            </a:r>
            <a:r>
              <a:rPr lang="en-US" sz="1500" dirty="0" err="1">
                <a:latin typeface="Oracle Sans" panose="020B0503020204020204" pitchFamily="34" charset="0"/>
                <a:cs typeface="Oracle Sans" panose="020B0503020204020204" pitchFamily="34" charset="0"/>
              </a:rPr>
              <a:t>TechValidate</a:t>
            </a:r>
            <a:r>
              <a:rPr lang="en-US" sz="1500" dirty="0">
                <a:latin typeface="Oracle Sans" panose="020B0503020204020204" pitchFamily="34" charset="0"/>
                <a:cs typeface="Oracle Sans" panose="020B0503020204020204" pitchFamily="34" charset="0"/>
              </a:rPr>
              <a:t> survey, 93% of organizations increased visibility and control over their business since making the switch from QuickBooks to NetSuite. </a:t>
            </a:r>
          </a:p>
          <a:p>
            <a:r>
              <a:rPr lang="en-US" sz="1500" dirty="0">
                <a:latin typeface="Oracle Sans" panose="020B0503020204020204" pitchFamily="34" charset="0"/>
                <a:cs typeface="Oracle Sans" panose="020B0503020204020204" pitchFamily="34" charset="0"/>
              </a:rPr>
              <a:t> </a:t>
            </a:r>
          </a:p>
          <a:p>
            <a:r>
              <a:rPr lang="en-US" sz="1500" dirty="0">
                <a:latin typeface="Oracle Sans" panose="020B0503020204020204" pitchFamily="34" charset="0"/>
                <a:cs typeface="Oracle Sans" panose="020B0503020204020204" pitchFamily="34" charset="0"/>
              </a:rPr>
              <a:t>I’d love to connect and see how we can help improve your business processes. </a:t>
            </a:r>
            <a:r>
              <a:rPr lang="en-US" sz="1500" b="1" dirty="0">
                <a:solidFill>
                  <a:srgbClr val="00688C"/>
                </a:solidFill>
                <a:cs typeface="+mn-cs"/>
              </a:rPr>
              <a:t>Do you have a slot next Tuesday afternoon to chat?  </a:t>
            </a:r>
          </a:p>
          <a:p>
            <a:pPr>
              <a:lnSpc>
                <a:spcPct val="100000"/>
              </a:lnSpc>
              <a:spcBef>
                <a:spcPts val="0"/>
              </a:spcBef>
            </a:pPr>
            <a:endParaRPr lang="en-GB" sz="1500" dirty="0">
              <a:latin typeface="Oracle Sans" panose="020B0503020204020204" pitchFamily="34" charset="0"/>
              <a:cs typeface="Oracle Sans" panose="020B0503020204020204" pitchFamily="34" charset="0"/>
            </a:endParaRPr>
          </a:p>
          <a:p>
            <a:pPr>
              <a:lnSpc>
                <a:spcPct val="100000"/>
              </a:lnSpc>
              <a:spcBef>
                <a:spcPts val="0"/>
              </a:spcBef>
            </a:pPr>
            <a:r>
              <a:rPr lang="en-GB" sz="1500" dirty="0">
                <a:latin typeface="Oracle Sans" panose="020B0503020204020204" pitchFamily="34" charset="0"/>
                <a:cs typeface="Oracle Sans" panose="020B0503020204020204" pitchFamily="34" charset="0"/>
              </a:rPr>
              <a:t>Thanks, </a:t>
            </a:r>
          </a:p>
          <a:p>
            <a:pPr>
              <a:lnSpc>
                <a:spcPct val="100000"/>
              </a:lnSpc>
              <a:spcBef>
                <a:spcPts val="0"/>
              </a:spcBef>
            </a:pPr>
            <a:r>
              <a:rPr lang="en-GB" sz="1500" dirty="0">
                <a:highlight>
                  <a:srgbClr val="FFFF00"/>
                </a:highlight>
                <a:latin typeface="Oracle Sans" panose="020B0503020204020204" pitchFamily="34" charset="0"/>
                <a:cs typeface="Oracle Sans" panose="020B0503020204020204" pitchFamily="34" charset="0"/>
              </a:rPr>
              <a:t>[SIGNATURE]</a:t>
            </a:r>
          </a:p>
        </p:txBody>
      </p:sp>
      <p:grpSp>
        <p:nvGrpSpPr>
          <p:cNvPr id="19" name="Group 18">
            <a:extLst>
              <a:ext uri="{FF2B5EF4-FFF2-40B4-BE49-F238E27FC236}">
                <a16:creationId xmlns:a16="http://schemas.microsoft.com/office/drawing/2014/main" id="{D8E9581E-661C-D44F-8A2B-D388B3BE5AC4}"/>
              </a:ext>
            </a:extLst>
          </p:cNvPr>
          <p:cNvGrpSpPr/>
          <p:nvPr/>
        </p:nvGrpSpPr>
        <p:grpSpPr>
          <a:xfrm>
            <a:off x="8389421" y="2390588"/>
            <a:ext cx="2283293" cy="2417095"/>
            <a:chOff x="1195456" y="325773"/>
            <a:chExt cx="516954" cy="516954"/>
          </a:xfrm>
        </p:grpSpPr>
        <p:sp>
          <p:nvSpPr>
            <p:cNvPr id="20" name="Oval 19">
              <a:extLst>
                <a:ext uri="{FF2B5EF4-FFF2-40B4-BE49-F238E27FC236}">
                  <a16:creationId xmlns:a16="http://schemas.microsoft.com/office/drawing/2014/main" id="{3B4D32B8-787E-9D4C-AD0D-D519CE2BB048}"/>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838">
              <a:extLst>
                <a:ext uri="{FF2B5EF4-FFF2-40B4-BE49-F238E27FC236}">
                  <a16:creationId xmlns:a16="http://schemas.microsoft.com/office/drawing/2014/main" id="{89BFB1FC-B882-1E4D-B544-30C446EBA81A}"/>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839">
              <a:extLst>
                <a:ext uri="{FF2B5EF4-FFF2-40B4-BE49-F238E27FC236}">
                  <a16:creationId xmlns:a16="http://schemas.microsoft.com/office/drawing/2014/main" id="{A115D685-FBDC-6648-A8E6-69FD2EC4F38B}"/>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840">
              <a:extLst>
                <a:ext uri="{FF2B5EF4-FFF2-40B4-BE49-F238E27FC236}">
                  <a16:creationId xmlns:a16="http://schemas.microsoft.com/office/drawing/2014/main" id="{AD460FE9-C9D2-B842-A7FF-1F9EA3EF8EA1}"/>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841">
              <a:extLst>
                <a:ext uri="{FF2B5EF4-FFF2-40B4-BE49-F238E27FC236}">
                  <a16:creationId xmlns:a16="http://schemas.microsoft.com/office/drawing/2014/main" id="{B894751B-89E9-9443-8DEE-76AB02658964}"/>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25A114F5-2DFA-1241-B072-4E581B2871EF}"/>
              </a:ext>
            </a:extLst>
          </p:cNvPr>
          <p:cNvSpPr txBox="1"/>
          <p:nvPr/>
        </p:nvSpPr>
        <p:spPr>
          <a:xfrm>
            <a:off x="7941315" y="5588442"/>
            <a:ext cx="3831585" cy="646331"/>
          </a:xfrm>
          <a:prstGeom prst="rect">
            <a:avLst/>
          </a:prstGeom>
          <a:noFill/>
        </p:spPr>
        <p:txBody>
          <a:bodyPr wrap="square">
            <a:spAutoFit/>
          </a:bodyPr>
          <a:lstStyle/>
          <a:p>
            <a:r>
              <a:rPr lang="en-US" b="1" dirty="0">
                <a:solidFill>
                  <a:srgbClr val="00688C"/>
                </a:solidFill>
              </a:rPr>
              <a:t>NOTE: CTA highlighted in blue. Feel free to augment as needed. </a:t>
            </a:r>
          </a:p>
        </p:txBody>
      </p:sp>
    </p:spTree>
    <p:extLst>
      <p:ext uri="{BB962C8B-B14F-4D97-AF65-F5344CB8AC3E}">
        <p14:creationId xmlns:p14="http://schemas.microsoft.com/office/powerpoint/2010/main" val="276783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86445A-6944-344F-BCA0-12EE8CACE93F}"/>
              </a:ext>
            </a:extLst>
          </p:cNvPr>
          <p:cNvSpPr>
            <a:spLocks noGrp="1"/>
          </p:cNvSpPr>
          <p:nvPr>
            <p:ph type="body" sz="quarter" idx="43"/>
          </p:nvPr>
        </p:nvSpPr>
        <p:spPr>
          <a:xfrm>
            <a:off x="762001" y="1609724"/>
            <a:ext cx="7392284" cy="4505325"/>
          </a:xfrm>
        </p:spPr>
        <p:txBody>
          <a:bodyPr/>
          <a:lstStyle/>
          <a:p>
            <a:pPr marL="0" indent="0">
              <a:buNone/>
            </a:pPr>
            <a:r>
              <a:rPr lang="en-US" b="1" dirty="0"/>
              <a:t>Talk Track: </a:t>
            </a:r>
          </a:p>
          <a:p>
            <a:pPr marL="469265" lvl="1" indent="-285750"/>
            <a:r>
              <a:rPr lang="en-US" sz="1600" dirty="0"/>
              <a:t>When companies first start out, many turn to QuickBooks to fulfill basic accounting and bookkeeping needs, but soon fall into the trap of unreliable spreadsheets and patchwork systems that don't provide full insight.</a:t>
            </a:r>
          </a:p>
          <a:p>
            <a:pPr marL="183515" lvl="1" indent="0">
              <a:buNone/>
            </a:pPr>
            <a:endParaRPr lang="en-US" sz="1600" dirty="0"/>
          </a:p>
          <a:p>
            <a:pPr marL="0" indent="0">
              <a:buNone/>
            </a:pPr>
            <a:r>
              <a:rPr lang="en-US" b="1" dirty="0"/>
              <a:t>Follow Up Questions: </a:t>
            </a:r>
          </a:p>
          <a:p>
            <a:pPr marL="469265" lvl="1" indent="-285750"/>
            <a:r>
              <a:rPr lang="en-US" sz="1600" dirty="0"/>
              <a:t>Are you experiencing similar issues running on QuickBooks?</a:t>
            </a:r>
          </a:p>
          <a:p>
            <a:pPr marL="892175" lvl="3" indent="-342900">
              <a:buFont typeface="+mj-lt"/>
              <a:buAutoNum type="arabicPeriod"/>
            </a:pPr>
            <a:r>
              <a:rPr lang="en-US" sz="1600" dirty="0">
                <a:latin typeface="+mn-lt"/>
                <a:cs typeface="Oracle Sans Tab" panose="020B0503020204020204" pitchFamily="34" charset="0"/>
              </a:rPr>
              <a:t>Too much business data is locked away in spreadsheets.</a:t>
            </a:r>
          </a:p>
          <a:p>
            <a:pPr marL="892175" lvl="3" indent="-342900">
              <a:buFont typeface="+mj-lt"/>
              <a:buAutoNum type="arabicPeriod"/>
            </a:pPr>
            <a:r>
              <a:rPr lang="en-US" sz="1600" dirty="0">
                <a:latin typeface="+mn-lt"/>
                <a:cs typeface="Oracle Sans Tab" panose="020B0503020204020204" pitchFamily="34" charset="0"/>
              </a:rPr>
              <a:t>Manual processes are creating errors. </a:t>
            </a:r>
          </a:p>
          <a:p>
            <a:pPr marL="892175" lvl="3" indent="-342900">
              <a:buFont typeface="+mj-lt"/>
              <a:buAutoNum type="arabicPeriod"/>
            </a:pPr>
            <a:r>
              <a:rPr lang="en-US" sz="1600" dirty="0">
                <a:latin typeface="+mn-lt"/>
                <a:cs typeface="Oracle Sans Tab" panose="020B0503020204020204" pitchFamily="34" charset="0"/>
              </a:rPr>
              <a:t>Bad data and limited reporting are preventing informed decision-making. </a:t>
            </a:r>
          </a:p>
          <a:p>
            <a:pPr marL="892175" lvl="3" indent="-342900">
              <a:buFont typeface="+mj-lt"/>
              <a:buAutoNum type="arabicPeriod"/>
            </a:pPr>
            <a:r>
              <a:rPr lang="en-US" sz="1600" dirty="0">
                <a:latin typeface="+mn-lt"/>
                <a:cs typeface="Oracle Sans Tab" panose="020B0503020204020204" pitchFamily="34" charset="0"/>
              </a:rPr>
              <a:t>Audits pose concerns. </a:t>
            </a:r>
          </a:p>
          <a:p>
            <a:pPr marL="892175" lvl="3" indent="-342900">
              <a:buFont typeface="+mj-lt"/>
              <a:buAutoNum type="arabicPeriod"/>
            </a:pPr>
            <a:r>
              <a:rPr lang="en-US" sz="1600" dirty="0">
                <a:latin typeface="+mn-lt"/>
                <a:cs typeface="Oracle Sans Tab" panose="020B0503020204020204" pitchFamily="34" charset="0"/>
              </a:rPr>
              <a:t>Customizations are getting complicated. </a:t>
            </a:r>
          </a:p>
          <a:p>
            <a:pPr marL="892175" lvl="3" indent="-342900">
              <a:buFont typeface="+mj-lt"/>
              <a:buAutoNum type="arabicPeriod"/>
            </a:pPr>
            <a:r>
              <a:rPr lang="en-US" sz="1600" dirty="0">
                <a:latin typeface="+mn-lt"/>
                <a:cs typeface="Oracle Sans Tab" panose="020B0503020204020204" pitchFamily="34" charset="0"/>
              </a:rPr>
              <a:t>It’s too hard to find out what’s happening across your organization in real time.</a:t>
            </a:r>
          </a:p>
          <a:p>
            <a:pPr marL="892175" lvl="3" indent="-342900">
              <a:buFont typeface="+mj-lt"/>
              <a:buAutoNum type="arabicPeriod"/>
            </a:pPr>
            <a:r>
              <a:rPr lang="en-US" sz="1600" dirty="0">
                <a:latin typeface="+mn-lt"/>
                <a:cs typeface="Oracle Sans Tab" panose="020B0503020204020204" pitchFamily="34" charset="0"/>
              </a:rPr>
              <a:t>Billing processes affect your forecasts and cash flow.</a:t>
            </a:r>
          </a:p>
          <a:p>
            <a:pPr marL="892175" lvl="3" indent="-342900">
              <a:buFont typeface="+mj-lt"/>
              <a:buAutoNum type="arabicPeriod"/>
            </a:pPr>
            <a:r>
              <a:rPr lang="en-US" sz="1600" dirty="0">
                <a:latin typeface="+mn-lt"/>
                <a:cs typeface="Oracle Sans Tab" panose="020B0503020204020204" pitchFamily="34" charset="0"/>
              </a:rPr>
              <a:t>Reports take hours (or days) to pull. </a:t>
            </a:r>
          </a:p>
          <a:p>
            <a:pPr marL="709295" lvl="2" indent="-342900">
              <a:buFont typeface="+mj-lt"/>
              <a:buAutoNum type="arabicPeriod"/>
            </a:pPr>
            <a:endParaRPr lang="en-US" sz="1400" dirty="0"/>
          </a:p>
          <a:p>
            <a:pPr marL="709295" lvl="2" indent="-342900">
              <a:buFont typeface="+mj-lt"/>
              <a:buAutoNum type="arabicPeriod"/>
            </a:pPr>
            <a:endParaRPr lang="en-US" sz="1400" dirty="0"/>
          </a:p>
          <a:p>
            <a:pPr marL="0" indent="0">
              <a:buNone/>
            </a:pPr>
            <a:endParaRPr lang="en-US" dirty="0"/>
          </a:p>
        </p:txBody>
      </p:sp>
      <p:sp>
        <p:nvSpPr>
          <p:cNvPr id="6" name="Title 1">
            <a:extLst>
              <a:ext uri="{FF2B5EF4-FFF2-40B4-BE49-F238E27FC236}">
                <a16:creationId xmlns:a16="http://schemas.microsoft.com/office/drawing/2014/main" id="{E421EA82-C1EB-8A42-A53E-0035BEE2F7F7}"/>
              </a:ext>
            </a:extLst>
          </p:cNvPr>
          <p:cNvSpPr txBox="1">
            <a:spLocks noGrp="1"/>
          </p:cNvSpPr>
          <p:nvPr>
            <p:ph type="title"/>
          </p:nvPr>
        </p:nvSpPr>
        <p:spPr>
          <a:xfrm>
            <a:off x="762000" y="477835"/>
            <a:ext cx="10671048" cy="82296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US" dirty="0"/>
              <a:t>Talk Track for Follow Up: White Paper #1 </a:t>
            </a:r>
            <a:br>
              <a:rPr lang="en-US" dirty="0"/>
            </a:br>
            <a:r>
              <a:rPr lang="en-US" sz="2000" b="0" dirty="0"/>
              <a:t>The Risk of Trusting QuickBooks </a:t>
            </a:r>
          </a:p>
        </p:txBody>
      </p:sp>
      <p:sp>
        <p:nvSpPr>
          <p:cNvPr id="4" name="Footer Placeholder 3">
            <a:extLst>
              <a:ext uri="{FF2B5EF4-FFF2-40B4-BE49-F238E27FC236}">
                <a16:creationId xmlns:a16="http://schemas.microsoft.com/office/drawing/2014/main" id="{4C74A997-D333-2447-9917-0C8CC5973B38}"/>
              </a:ext>
            </a:extLst>
          </p:cNvPr>
          <p:cNvSpPr>
            <a:spLocks noGrp="1"/>
          </p:cNvSpPr>
          <p:nvPr>
            <p:ph type="ftr" sz="quarter" idx="46"/>
          </p:nvPr>
        </p:nvSpPr>
        <p:spPr/>
        <p:txBody>
          <a:bodyPr/>
          <a:lstStyle/>
          <a:p>
            <a:r>
              <a:rPr lang="en-US" dirty="0"/>
              <a:t>Copyright © 2021, Oracle and/or its affiliates  |  Confidential: Internal/Restricted/Highly Restricted</a:t>
            </a:r>
          </a:p>
        </p:txBody>
      </p:sp>
      <p:sp>
        <p:nvSpPr>
          <p:cNvPr id="5" name="Slide Number Placeholder 4">
            <a:extLst>
              <a:ext uri="{FF2B5EF4-FFF2-40B4-BE49-F238E27FC236}">
                <a16:creationId xmlns:a16="http://schemas.microsoft.com/office/drawing/2014/main" id="{EF78A39C-C91F-AE43-8A3A-5E073C234A77}"/>
              </a:ext>
            </a:extLst>
          </p:cNvPr>
          <p:cNvSpPr>
            <a:spLocks noGrp="1"/>
          </p:cNvSpPr>
          <p:nvPr>
            <p:ph type="sldNum" sz="quarter" idx="47"/>
          </p:nvPr>
        </p:nvSpPr>
        <p:spPr/>
        <p:txBody>
          <a:bodyPr/>
          <a:lstStyle/>
          <a:p>
            <a:fld id="{345D60D9-5372-5F40-9443-0F9AE5BDC3C8}" type="slidenum">
              <a:rPr lang="en-US" smtClean="0"/>
              <a:pPr/>
              <a:t>17</a:t>
            </a:fld>
            <a:endParaRPr lang="en-US" dirty="0"/>
          </a:p>
        </p:txBody>
      </p:sp>
      <p:grpSp>
        <p:nvGrpSpPr>
          <p:cNvPr id="32" name="Group 31">
            <a:extLst>
              <a:ext uri="{FF2B5EF4-FFF2-40B4-BE49-F238E27FC236}">
                <a16:creationId xmlns:a16="http://schemas.microsoft.com/office/drawing/2014/main" id="{691A1B88-DA26-B542-BCF5-FDC09624562F}"/>
              </a:ext>
            </a:extLst>
          </p:cNvPr>
          <p:cNvGrpSpPr/>
          <p:nvPr/>
        </p:nvGrpSpPr>
        <p:grpSpPr>
          <a:xfrm>
            <a:off x="8389421" y="2430855"/>
            <a:ext cx="2283293" cy="2367446"/>
            <a:chOff x="6397625" y="3290888"/>
            <a:chExt cx="585788" cy="587375"/>
          </a:xfrm>
        </p:grpSpPr>
        <p:sp>
          <p:nvSpPr>
            <p:cNvPr id="33" name="Oval 32">
              <a:extLst>
                <a:ext uri="{FF2B5EF4-FFF2-40B4-BE49-F238E27FC236}">
                  <a16:creationId xmlns:a16="http://schemas.microsoft.com/office/drawing/2014/main" id="{208F1181-1055-AB46-99CA-6A45264A3A83}"/>
                </a:ext>
              </a:extLst>
            </p:cNvPr>
            <p:cNvSpPr>
              <a:spLocks noChangeArrowheads="1"/>
            </p:cNvSpPr>
            <p:nvPr/>
          </p:nvSpPr>
          <p:spPr bwMode="auto">
            <a:xfrm>
              <a:off x="6397625" y="3290888"/>
              <a:ext cx="585788" cy="587375"/>
            </a:xfrm>
            <a:prstGeom prst="ellipse">
              <a:avLst/>
            </a:prstGeom>
            <a:solidFill>
              <a:srgbClr val="8A6988"/>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4" name="Group 33">
              <a:extLst>
                <a:ext uri="{FF2B5EF4-FFF2-40B4-BE49-F238E27FC236}">
                  <a16:creationId xmlns:a16="http://schemas.microsoft.com/office/drawing/2014/main" id="{1F9C067E-73A9-EC49-8E09-E481C691CB75}"/>
                </a:ext>
              </a:extLst>
            </p:cNvPr>
            <p:cNvGrpSpPr/>
            <p:nvPr/>
          </p:nvGrpSpPr>
          <p:grpSpPr>
            <a:xfrm>
              <a:off x="6546850" y="3398838"/>
              <a:ext cx="288926" cy="338137"/>
              <a:chOff x="6546850" y="3398838"/>
              <a:chExt cx="288926" cy="338137"/>
            </a:xfrm>
          </p:grpSpPr>
          <p:sp>
            <p:nvSpPr>
              <p:cNvPr id="35" name="Freeform 164">
                <a:extLst>
                  <a:ext uri="{FF2B5EF4-FFF2-40B4-BE49-F238E27FC236}">
                    <a16:creationId xmlns:a16="http://schemas.microsoft.com/office/drawing/2014/main" id="{35477E5D-2AEB-B143-95DC-C52108F16D42}"/>
                  </a:ext>
                </a:extLst>
              </p:cNvPr>
              <p:cNvSpPr>
                <a:spLocks noEditPoints="1"/>
              </p:cNvSpPr>
              <p:nvPr/>
            </p:nvSpPr>
            <p:spPr bwMode="auto">
              <a:xfrm>
                <a:off x="6596063" y="3398838"/>
                <a:ext cx="190500" cy="190500"/>
              </a:xfrm>
              <a:custGeom>
                <a:avLst/>
                <a:gdLst>
                  <a:gd name="T0" fmla="*/ 178 w 280"/>
                  <a:gd name="T1" fmla="*/ 236 h 280"/>
                  <a:gd name="T2" fmla="*/ 201 w 280"/>
                  <a:gd name="T3" fmla="*/ 255 h 280"/>
                  <a:gd name="T4" fmla="*/ 255 w 280"/>
                  <a:gd name="T5" fmla="*/ 223 h 280"/>
                  <a:gd name="T6" fmla="*/ 255 w 280"/>
                  <a:gd name="T7" fmla="*/ 201 h 280"/>
                  <a:gd name="T8" fmla="*/ 236 w 280"/>
                  <a:gd name="T9" fmla="*/ 178 h 280"/>
                  <a:gd name="T10" fmla="*/ 280 w 280"/>
                  <a:gd name="T11" fmla="*/ 162 h 280"/>
                  <a:gd name="T12" fmla="*/ 264 w 280"/>
                  <a:gd name="T13" fmla="*/ 102 h 280"/>
                  <a:gd name="T14" fmla="*/ 235 w 280"/>
                  <a:gd name="T15" fmla="*/ 99 h 280"/>
                  <a:gd name="T16" fmla="*/ 255 w 280"/>
                  <a:gd name="T17" fmla="*/ 57 h 280"/>
                  <a:gd name="T18" fmla="*/ 201 w 280"/>
                  <a:gd name="T19" fmla="*/ 25 h 280"/>
                  <a:gd name="T20" fmla="*/ 178 w 280"/>
                  <a:gd name="T21" fmla="*/ 44 h 280"/>
                  <a:gd name="T22" fmla="*/ 162 w 280"/>
                  <a:gd name="T23" fmla="*/ 0 h 280"/>
                  <a:gd name="T24" fmla="*/ 102 w 280"/>
                  <a:gd name="T25" fmla="*/ 16 h 280"/>
                  <a:gd name="T26" fmla="*/ 99 w 280"/>
                  <a:gd name="T27" fmla="*/ 45 h 280"/>
                  <a:gd name="T28" fmla="*/ 57 w 280"/>
                  <a:gd name="T29" fmla="*/ 25 h 280"/>
                  <a:gd name="T30" fmla="*/ 25 w 280"/>
                  <a:gd name="T31" fmla="*/ 79 h 280"/>
                  <a:gd name="T32" fmla="*/ 44 w 280"/>
                  <a:gd name="T33" fmla="*/ 102 h 280"/>
                  <a:gd name="T34" fmla="*/ 0 w 280"/>
                  <a:gd name="T35" fmla="*/ 118 h 280"/>
                  <a:gd name="T36" fmla="*/ 16 w 280"/>
                  <a:gd name="T37" fmla="*/ 178 h 280"/>
                  <a:gd name="T38" fmla="*/ 45 w 280"/>
                  <a:gd name="T39" fmla="*/ 181 h 280"/>
                  <a:gd name="T40" fmla="*/ 21 w 280"/>
                  <a:gd name="T41" fmla="*/ 212 h 280"/>
                  <a:gd name="T42" fmla="*/ 57 w 280"/>
                  <a:gd name="T43" fmla="*/ 255 h 280"/>
                  <a:gd name="T44" fmla="*/ 99 w 280"/>
                  <a:gd name="T45" fmla="*/ 235 h 280"/>
                  <a:gd name="T46" fmla="*/ 102 w 280"/>
                  <a:gd name="T47" fmla="*/ 264 h 280"/>
                  <a:gd name="T48" fmla="*/ 162 w 280"/>
                  <a:gd name="T49" fmla="*/ 280 h 280"/>
                  <a:gd name="T50" fmla="*/ 154 w 280"/>
                  <a:gd name="T51" fmla="*/ 230 h 280"/>
                  <a:gd name="T52" fmla="*/ 126 w 280"/>
                  <a:gd name="T53" fmla="*/ 256 h 280"/>
                  <a:gd name="T54" fmla="*/ 115 w 280"/>
                  <a:gd name="T55" fmla="*/ 215 h 280"/>
                  <a:gd name="T56" fmla="*/ 86 w 280"/>
                  <a:gd name="T57" fmla="*/ 213 h 280"/>
                  <a:gd name="T58" fmla="*/ 48 w 280"/>
                  <a:gd name="T59" fmla="*/ 212 h 280"/>
                  <a:gd name="T60" fmla="*/ 69 w 280"/>
                  <a:gd name="T61" fmla="*/ 175 h 280"/>
                  <a:gd name="T62" fmla="*/ 50 w 280"/>
                  <a:gd name="T63" fmla="*/ 154 h 280"/>
                  <a:gd name="T64" fmla="*/ 24 w 280"/>
                  <a:gd name="T65" fmla="*/ 126 h 280"/>
                  <a:gd name="T66" fmla="*/ 65 w 280"/>
                  <a:gd name="T67" fmla="*/ 115 h 280"/>
                  <a:gd name="T68" fmla="*/ 66 w 280"/>
                  <a:gd name="T69" fmla="*/ 86 h 280"/>
                  <a:gd name="T70" fmla="*/ 68 w 280"/>
                  <a:gd name="T71" fmla="*/ 48 h 280"/>
                  <a:gd name="T72" fmla="*/ 104 w 280"/>
                  <a:gd name="T73" fmla="*/ 69 h 280"/>
                  <a:gd name="T74" fmla="*/ 126 w 280"/>
                  <a:gd name="T75" fmla="*/ 50 h 280"/>
                  <a:gd name="T76" fmla="*/ 154 w 280"/>
                  <a:gd name="T77" fmla="*/ 24 h 280"/>
                  <a:gd name="T78" fmla="*/ 165 w 280"/>
                  <a:gd name="T79" fmla="*/ 65 h 280"/>
                  <a:gd name="T80" fmla="*/ 194 w 280"/>
                  <a:gd name="T81" fmla="*/ 66 h 280"/>
                  <a:gd name="T82" fmla="*/ 232 w 280"/>
                  <a:gd name="T83" fmla="*/ 68 h 280"/>
                  <a:gd name="T84" fmla="*/ 211 w 280"/>
                  <a:gd name="T85" fmla="*/ 104 h 280"/>
                  <a:gd name="T86" fmla="*/ 230 w 280"/>
                  <a:gd name="T87" fmla="*/ 126 h 280"/>
                  <a:gd name="T88" fmla="*/ 256 w 280"/>
                  <a:gd name="T89" fmla="*/ 154 h 280"/>
                  <a:gd name="T90" fmla="*/ 215 w 280"/>
                  <a:gd name="T91" fmla="*/ 165 h 280"/>
                  <a:gd name="T92" fmla="*/ 213 w 280"/>
                  <a:gd name="T93" fmla="*/ 194 h 280"/>
                  <a:gd name="T94" fmla="*/ 212 w 280"/>
                  <a:gd name="T95" fmla="*/ 232 h 280"/>
                  <a:gd name="T96" fmla="*/ 176 w 280"/>
                  <a:gd name="T97" fmla="*/ 211 h 280"/>
                  <a:gd name="T98" fmla="*/ 154 w 280"/>
                  <a:gd name="T99" fmla="*/ 23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0" h="280">
                    <a:moveTo>
                      <a:pt x="178" y="264"/>
                    </a:moveTo>
                    <a:cubicBezTo>
                      <a:pt x="178" y="236"/>
                      <a:pt x="178" y="236"/>
                      <a:pt x="178" y="236"/>
                    </a:cubicBezTo>
                    <a:cubicBezTo>
                      <a:pt x="179" y="235"/>
                      <a:pt x="180" y="235"/>
                      <a:pt x="181" y="235"/>
                    </a:cubicBezTo>
                    <a:cubicBezTo>
                      <a:pt x="201" y="255"/>
                      <a:pt x="201" y="255"/>
                      <a:pt x="201" y="255"/>
                    </a:cubicBezTo>
                    <a:cubicBezTo>
                      <a:pt x="207" y="261"/>
                      <a:pt x="217" y="261"/>
                      <a:pt x="223" y="255"/>
                    </a:cubicBezTo>
                    <a:cubicBezTo>
                      <a:pt x="255" y="223"/>
                      <a:pt x="255" y="223"/>
                      <a:pt x="255" y="223"/>
                    </a:cubicBezTo>
                    <a:cubicBezTo>
                      <a:pt x="258" y="220"/>
                      <a:pt x="259" y="216"/>
                      <a:pt x="259" y="212"/>
                    </a:cubicBezTo>
                    <a:cubicBezTo>
                      <a:pt x="259" y="208"/>
                      <a:pt x="258" y="204"/>
                      <a:pt x="255" y="201"/>
                    </a:cubicBezTo>
                    <a:cubicBezTo>
                      <a:pt x="235" y="181"/>
                      <a:pt x="235" y="181"/>
                      <a:pt x="235" y="181"/>
                    </a:cubicBezTo>
                    <a:cubicBezTo>
                      <a:pt x="235" y="180"/>
                      <a:pt x="235" y="179"/>
                      <a:pt x="236" y="178"/>
                    </a:cubicBezTo>
                    <a:cubicBezTo>
                      <a:pt x="264" y="178"/>
                      <a:pt x="264" y="178"/>
                      <a:pt x="264" y="178"/>
                    </a:cubicBezTo>
                    <a:cubicBezTo>
                      <a:pt x="273" y="178"/>
                      <a:pt x="280" y="171"/>
                      <a:pt x="280" y="162"/>
                    </a:cubicBezTo>
                    <a:cubicBezTo>
                      <a:pt x="280" y="118"/>
                      <a:pt x="280" y="118"/>
                      <a:pt x="280" y="118"/>
                    </a:cubicBezTo>
                    <a:cubicBezTo>
                      <a:pt x="280" y="109"/>
                      <a:pt x="273" y="102"/>
                      <a:pt x="264" y="102"/>
                    </a:cubicBezTo>
                    <a:cubicBezTo>
                      <a:pt x="236" y="102"/>
                      <a:pt x="236" y="102"/>
                      <a:pt x="236" y="102"/>
                    </a:cubicBezTo>
                    <a:cubicBezTo>
                      <a:pt x="235" y="101"/>
                      <a:pt x="235" y="100"/>
                      <a:pt x="235" y="99"/>
                    </a:cubicBezTo>
                    <a:cubicBezTo>
                      <a:pt x="255" y="79"/>
                      <a:pt x="255" y="79"/>
                      <a:pt x="255" y="79"/>
                    </a:cubicBezTo>
                    <a:cubicBezTo>
                      <a:pt x="261" y="73"/>
                      <a:pt x="261" y="63"/>
                      <a:pt x="255" y="57"/>
                    </a:cubicBezTo>
                    <a:cubicBezTo>
                      <a:pt x="223" y="25"/>
                      <a:pt x="223" y="25"/>
                      <a:pt x="223" y="25"/>
                    </a:cubicBezTo>
                    <a:cubicBezTo>
                      <a:pt x="217" y="19"/>
                      <a:pt x="207" y="19"/>
                      <a:pt x="201" y="25"/>
                    </a:cubicBezTo>
                    <a:cubicBezTo>
                      <a:pt x="181" y="45"/>
                      <a:pt x="181" y="45"/>
                      <a:pt x="181" y="45"/>
                    </a:cubicBezTo>
                    <a:cubicBezTo>
                      <a:pt x="180" y="45"/>
                      <a:pt x="179" y="44"/>
                      <a:pt x="178" y="44"/>
                    </a:cubicBezTo>
                    <a:cubicBezTo>
                      <a:pt x="178" y="16"/>
                      <a:pt x="178" y="16"/>
                      <a:pt x="178" y="16"/>
                    </a:cubicBezTo>
                    <a:cubicBezTo>
                      <a:pt x="178" y="7"/>
                      <a:pt x="171" y="0"/>
                      <a:pt x="162" y="0"/>
                    </a:cubicBezTo>
                    <a:cubicBezTo>
                      <a:pt x="118" y="0"/>
                      <a:pt x="118" y="0"/>
                      <a:pt x="118" y="0"/>
                    </a:cubicBezTo>
                    <a:cubicBezTo>
                      <a:pt x="109" y="0"/>
                      <a:pt x="102" y="7"/>
                      <a:pt x="102" y="16"/>
                    </a:cubicBezTo>
                    <a:cubicBezTo>
                      <a:pt x="102" y="44"/>
                      <a:pt x="102" y="44"/>
                      <a:pt x="102" y="44"/>
                    </a:cubicBezTo>
                    <a:cubicBezTo>
                      <a:pt x="101" y="44"/>
                      <a:pt x="100" y="45"/>
                      <a:pt x="99" y="45"/>
                    </a:cubicBezTo>
                    <a:cubicBezTo>
                      <a:pt x="79" y="25"/>
                      <a:pt x="79" y="25"/>
                      <a:pt x="79" y="25"/>
                    </a:cubicBezTo>
                    <a:cubicBezTo>
                      <a:pt x="73" y="19"/>
                      <a:pt x="63" y="19"/>
                      <a:pt x="57" y="25"/>
                    </a:cubicBezTo>
                    <a:cubicBezTo>
                      <a:pt x="25" y="57"/>
                      <a:pt x="25" y="57"/>
                      <a:pt x="25" y="57"/>
                    </a:cubicBezTo>
                    <a:cubicBezTo>
                      <a:pt x="19" y="63"/>
                      <a:pt x="19" y="73"/>
                      <a:pt x="25" y="79"/>
                    </a:cubicBezTo>
                    <a:cubicBezTo>
                      <a:pt x="45" y="99"/>
                      <a:pt x="45" y="99"/>
                      <a:pt x="45" y="99"/>
                    </a:cubicBezTo>
                    <a:cubicBezTo>
                      <a:pt x="45" y="100"/>
                      <a:pt x="45" y="101"/>
                      <a:pt x="44" y="102"/>
                    </a:cubicBezTo>
                    <a:cubicBezTo>
                      <a:pt x="16" y="102"/>
                      <a:pt x="16" y="102"/>
                      <a:pt x="16" y="102"/>
                    </a:cubicBezTo>
                    <a:cubicBezTo>
                      <a:pt x="7" y="102"/>
                      <a:pt x="0" y="109"/>
                      <a:pt x="0" y="118"/>
                    </a:cubicBezTo>
                    <a:cubicBezTo>
                      <a:pt x="0" y="162"/>
                      <a:pt x="0" y="162"/>
                      <a:pt x="0" y="162"/>
                    </a:cubicBezTo>
                    <a:cubicBezTo>
                      <a:pt x="0" y="171"/>
                      <a:pt x="7" y="178"/>
                      <a:pt x="16" y="178"/>
                    </a:cubicBezTo>
                    <a:cubicBezTo>
                      <a:pt x="44" y="178"/>
                      <a:pt x="44" y="178"/>
                      <a:pt x="44" y="178"/>
                    </a:cubicBezTo>
                    <a:cubicBezTo>
                      <a:pt x="45" y="179"/>
                      <a:pt x="45" y="180"/>
                      <a:pt x="45" y="181"/>
                    </a:cubicBezTo>
                    <a:cubicBezTo>
                      <a:pt x="25" y="201"/>
                      <a:pt x="25" y="201"/>
                      <a:pt x="25" y="201"/>
                    </a:cubicBezTo>
                    <a:cubicBezTo>
                      <a:pt x="22" y="204"/>
                      <a:pt x="21" y="208"/>
                      <a:pt x="21" y="212"/>
                    </a:cubicBezTo>
                    <a:cubicBezTo>
                      <a:pt x="21" y="216"/>
                      <a:pt x="22" y="220"/>
                      <a:pt x="25" y="223"/>
                    </a:cubicBezTo>
                    <a:cubicBezTo>
                      <a:pt x="57" y="255"/>
                      <a:pt x="57" y="255"/>
                      <a:pt x="57" y="255"/>
                    </a:cubicBezTo>
                    <a:cubicBezTo>
                      <a:pt x="63" y="261"/>
                      <a:pt x="73" y="261"/>
                      <a:pt x="79" y="255"/>
                    </a:cubicBezTo>
                    <a:cubicBezTo>
                      <a:pt x="99" y="235"/>
                      <a:pt x="99" y="235"/>
                      <a:pt x="99" y="235"/>
                    </a:cubicBezTo>
                    <a:cubicBezTo>
                      <a:pt x="100" y="235"/>
                      <a:pt x="101" y="235"/>
                      <a:pt x="102" y="236"/>
                    </a:cubicBezTo>
                    <a:cubicBezTo>
                      <a:pt x="102" y="264"/>
                      <a:pt x="102" y="264"/>
                      <a:pt x="102" y="264"/>
                    </a:cubicBezTo>
                    <a:cubicBezTo>
                      <a:pt x="102" y="273"/>
                      <a:pt x="109" y="280"/>
                      <a:pt x="118" y="280"/>
                    </a:cubicBezTo>
                    <a:cubicBezTo>
                      <a:pt x="162" y="280"/>
                      <a:pt x="162" y="280"/>
                      <a:pt x="162" y="280"/>
                    </a:cubicBezTo>
                    <a:cubicBezTo>
                      <a:pt x="171" y="280"/>
                      <a:pt x="178" y="273"/>
                      <a:pt x="178" y="264"/>
                    </a:cubicBezTo>
                    <a:close/>
                    <a:moveTo>
                      <a:pt x="154" y="230"/>
                    </a:moveTo>
                    <a:cubicBezTo>
                      <a:pt x="154" y="256"/>
                      <a:pt x="154" y="256"/>
                      <a:pt x="154" y="256"/>
                    </a:cubicBezTo>
                    <a:cubicBezTo>
                      <a:pt x="126" y="256"/>
                      <a:pt x="126" y="256"/>
                      <a:pt x="126" y="256"/>
                    </a:cubicBezTo>
                    <a:cubicBezTo>
                      <a:pt x="126" y="230"/>
                      <a:pt x="126" y="230"/>
                      <a:pt x="126" y="230"/>
                    </a:cubicBezTo>
                    <a:cubicBezTo>
                      <a:pt x="126" y="223"/>
                      <a:pt x="122" y="217"/>
                      <a:pt x="115" y="215"/>
                    </a:cubicBezTo>
                    <a:cubicBezTo>
                      <a:pt x="111" y="214"/>
                      <a:pt x="108" y="212"/>
                      <a:pt x="104" y="211"/>
                    </a:cubicBezTo>
                    <a:cubicBezTo>
                      <a:pt x="98" y="207"/>
                      <a:pt x="91" y="209"/>
                      <a:pt x="86" y="213"/>
                    </a:cubicBezTo>
                    <a:cubicBezTo>
                      <a:pt x="68" y="232"/>
                      <a:pt x="68" y="232"/>
                      <a:pt x="68" y="232"/>
                    </a:cubicBezTo>
                    <a:cubicBezTo>
                      <a:pt x="48" y="212"/>
                      <a:pt x="48" y="212"/>
                      <a:pt x="48" y="212"/>
                    </a:cubicBezTo>
                    <a:cubicBezTo>
                      <a:pt x="66" y="194"/>
                      <a:pt x="66" y="194"/>
                      <a:pt x="66" y="194"/>
                    </a:cubicBezTo>
                    <a:cubicBezTo>
                      <a:pt x="71" y="189"/>
                      <a:pt x="72" y="182"/>
                      <a:pt x="69" y="175"/>
                    </a:cubicBezTo>
                    <a:cubicBezTo>
                      <a:pt x="68" y="172"/>
                      <a:pt x="66" y="168"/>
                      <a:pt x="65" y="165"/>
                    </a:cubicBezTo>
                    <a:cubicBezTo>
                      <a:pt x="63" y="158"/>
                      <a:pt x="57" y="154"/>
                      <a:pt x="50" y="154"/>
                    </a:cubicBezTo>
                    <a:cubicBezTo>
                      <a:pt x="24" y="154"/>
                      <a:pt x="24" y="154"/>
                      <a:pt x="24" y="154"/>
                    </a:cubicBezTo>
                    <a:cubicBezTo>
                      <a:pt x="24" y="126"/>
                      <a:pt x="24" y="126"/>
                      <a:pt x="24" y="126"/>
                    </a:cubicBezTo>
                    <a:cubicBezTo>
                      <a:pt x="50" y="126"/>
                      <a:pt x="50" y="126"/>
                      <a:pt x="50" y="126"/>
                    </a:cubicBezTo>
                    <a:cubicBezTo>
                      <a:pt x="57" y="126"/>
                      <a:pt x="63" y="122"/>
                      <a:pt x="65" y="115"/>
                    </a:cubicBezTo>
                    <a:cubicBezTo>
                      <a:pt x="66" y="111"/>
                      <a:pt x="68" y="108"/>
                      <a:pt x="69" y="104"/>
                    </a:cubicBezTo>
                    <a:cubicBezTo>
                      <a:pt x="72" y="98"/>
                      <a:pt x="71" y="91"/>
                      <a:pt x="66" y="86"/>
                    </a:cubicBezTo>
                    <a:cubicBezTo>
                      <a:pt x="48" y="68"/>
                      <a:pt x="48" y="68"/>
                      <a:pt x="48" y="68"/>
                    </a:cubicBezTo>
                    <a:cubicBezTo>
                      <a:pt x="68" y="48"/>
                      <a:pt x="68" y="48"/>
                      <a:pt x="68" y="48"/>
                    </a:cubicBezTo>
                    <a:cubicBezTo>
                      <a:pt x="86" y="66"/>
                      <a:pt x="86" y="66"/>
                      <a:pt x="86" y="66"/>
                    </a:cubicBezTo>
                    <a:cubicBezTo>
                      <a:pt x="91" y="71"/>
                      <a:pt x="98" y="72"/>
                      <a:pt x="104" y="69"/>
                    </a:cubicBezTo>
                    <a:cubicBezTo>
                      <a:pt x="108" y="68"/>
                      <a:pt x="111" y="66"/>
                      <a:pt x="115" y="65"/>
                    </a:cubicBezTo>
                    <a:cubicBezTo>
                      <a:pt x="122" y="63"/>
                      <a:pt x="126" y="57"/>
                      <a:pt x="126" y="50"/>
                    </a:cubicBezTo>
                    <a:cubicBezTo>
                      <a:pt x="126" y="24"/>
                      <a:pt x="126" y="24"/>
                      <a:pt x="126" y="24"/>
                    </a:cubicBezTo>
                    <a:cubicBezTo>
                      <a:pt x="154" y="24"/>
                      <a:pt x="154" y="24"/>
                      <a:pt x="154" y="24"/>
                    </a:cubicBezTo>
                    <a:cubicBezTo>
                      <a:pt x="154" y="50"/>
                      <a:pt x="154" y="50"/>
                      <a:pt x="154" y="50"/>
                    </a:cubicBezTo>
                    <a:cubicBezTo>
                      <a:pt x="154" y="57"/>
                      <a:pt x="158" y="63"/>
                      <a:pt x="165" y="65"/>
                    </a:cubicBezTo>
                    <a:cubicBezTo>
                      <a:pt x="168" y="66"/>
                      <a:pt x="172" y="68"/>
                      <a:pt x="176" y="69"/>
                    </a:cubicBezTo>
                    <a:cubicBezTo>
                      <a:pt x="182" y="72"/>
                      <a:pt x="189" y="71"/>
                      <a:pt x="194" y="66"/>
                    </a:cubicBezTo>
                    <a:cubicBezTo>
                      <a:pt x="212" y="48"/>
                      <a:pt x="212" y="48"/>
                      <a:pt x="212" y="48"/>
                    </a:cubicBezTo>
                    <a:cubicBezTo>
                      <a:pt x="232" y="68"/>
                      <a:pt x="232" y="68"/>
                      <a:pt x="232" y="68"/>
                    </a:cubicBezTo>
                    <a:cubicBezTo>
                      <a:pt x="213" y="86"/>
                      <a:pt x="213" y="86"/>
                      <a:pt x="213" y="86"/>
                    </a:cubicBezTo>
                    <a:cubicBezTo>
                      <a:pt x="209" y="91"/>
                      <a:pt x="208" y="98"/>
                      <a:pt x="211" y="104"/>
                    </a:cubicBezTo>
                    <a:cubicBezTo>
                      <a:pt x="212" y="108"/>
                      <a:pt x="214" y="111"/>
                      <a:pt x="215" y="115"/>
                    </a:cubicBezTo>
                    <a:cubicBezTo>
                      <a:pt x="217" y="122"/>
                      <a:pt x="223" y="126"/>
                      <a:pt x="230" y="126"/>
                    </a:cubicBezTo>
                    <a:cubicBezTo>
                      <a:pt x="256" y="126"/>
                      <a:pt x="256" y="126"/>
                      <a:pt x="256" y="126"/>
                    </a:cubicBezTo>
                    <a:cubicBezTo>
                      <a:pt x="256" y="154"/>
                      <a:pt x="256" y="154"/>
                      <a:pt x="256" y="154"/>
                    </a:cubicBezTo>
                    <a:cubicBezTo>
                      <a:pt x="230" y="154"/>
                      <a:pt x="230" y="154"/>
                      <a:pt x="230" y="154"/>
                    </a:cubicBezTo>
                    <a:cubicBezTo>
                      <a:pt x="223" y="154"/>
                      <a:pt x="217" y="158"/>
                      <a:pt x="215" y="165"/>
                    </a:cubicBezTo>
                    <a:cubicBezTo>
                      <a:pt x="214" y="168"/>
                      <a:pt x="212" y="172"/>
                      <a:pt x="211" y="175"/>
                    </a:cubicBezTo>
                    <a:cubicBezTo>
                      <a:pt x="208" y="182"/>
                      <a:pt x="209" y="189"/>
                      <a:pt x="213" y="194"/>
                    </a:cubicBezTo>
                    <a:cubicBezTo>
                      <a:pt x="232" y="212"/>
                      <a:pt x="232" y="212"/>
                      <a:pt x="232" y="212"/>
                    </a:cubicBezTo>
                    <a:cubicBezTo>
                      <a:pt x="212" y="232"/>
                      <a:pt x="212" y="232"/>
                      <a:pt x="212" y="232"/>
                    </a:cubicBezTo>
                    <a:cubicBezTo>
                      <a:pt x="194" y="213"/>
                      <a:pt x="194" y="213"/>
                      <a:pt x="194" y="213"/>
                    </a:cubicBezTo>
                    <a:cubicBezTo>
                      <a:pt x="189" y="209"/>
                      <a:pt x="182" y="207"/>
                      <a:pt x="176" y="211"/>
                    </a:cubicBezTo>
                    <a:cubicBezTo>
                      <a:pt x="172" y="212"/>
                      <a:pt x="168" y="214"/>
                      <a:pt x="165" y="215"/>
                    </a:cubicBezTo>
                    <a:cubicBezTo>
                      <a:pt x="158" y="217"/>
                      <a:pt x="154" y="223"/>
                      <a:pt x="154" y="23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65">
                <a:extLst>
                  <a:ext uri="{FF2B5EF4-FFF2-40B4-BE49-F238E27FC236}">
                    <a16:creationId xmlns:a16="http://schemas.microsoft.com/office/drawing/2014/main" id="{53C163CA-F93E-784E-9DEB-844B2EBEF015}"/>
                  </a:ext>
                </a:extLst>
              </p:cNvPr>
              <p:cNvSpPr>
                <a:spLocks noEditPoints="1"/>
              </p:cNvSpPr>
              <p:nvPr/>
            </p:nvSpPr>
            <p:spPr bwMode="auto">
              <a:xfrm>
                <a:off x="6656388" y="3457575"/>
                <a:ext cx="69850" cy="71437"/>
              </a:xfrm>
              <a:custGeom>
                <a:avLst/>
                <a:gdLst>
                  <a:gd name="T0" fmla="*/ 104 w 104"/>
                  <a:gd name="T1" fmla="*/ 53 h 105"/>
                  <a:gd name="T2" fmla="*/ 52 w 104"/>
                  <a:gd name="T3" fmla="*/ 0 h 105"/>
                  <a:gd name="T4" fmla="*/ 0 w 104"/>
                  <a:gd name="T5" fmla="*/ 53 h 105"/>
                  <a:gd name="T6" fmla="*/ 52 w 104"/>
                  <a:gd name="T7" fmla="*/ 105 h 105"/>
                  <a:gd name="T8" fmla="*/ 104 w 104"/>
                  <a:gd name="T9" fmla="*/ 53 h 105"/>
                  <a:gd name="T10" fmla="*/ 52 w 104"/>
                  <a:gd name="T11" fmla="*/ 81 h 105"/>
                  <a:gd name="T12" fmla="*/ 24 w 104"/>
                  <a:gd name="T13" fmla="*/ 53 h 105"/>
                  <a:gd name="T14" fmla="*/ 52 w 104"/>
                  <a:gd name="T15" fmla="*/ 24 h 105"/>
                  <a:gd name="T16" fmla="*/ 80 w 104"/>
                  <a:gd name="T17" fmla="*/ 53 h 105"/>
                  <a:gd name="T18" fmla="*/ 52 w 104"/>
                  <a:gd name="T19"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5">
                    <a:moveTo>
                      <a:pt x="104" y="53"/>
                    </a:moveTo>
                    <a:cubicBezTo>
                      <a:pt x="104" y="24"/>
                      <a:pt x="81" y="0"/>
                      <a:pt x="52" y="0"/>
                    </a:cubicBezTo>
                    <a:cubicBezTo>
                      <a:pt x="23" y="0"/>
                      <a:pt x="0" y="24"/>
                      <a:pt x="0" y="53"/>
                    </a:cubicBezTo>
                    <a:cubicBezTo>
                      <a:pt x="0" y="82"/>
                      <a:pt x="23" y="105"/>
                      <a:pt x="52" y="105"/>
                    </a:cubicBezTo>
                    <a:cubicBezTo>
                      <a:pt x="81" y="105"/>
                      <a:pt x="104" y="82"/>
                      <a:pt x="104" y="53"/>
                    </a:cubicBezTo>
                    <a:close/>
                    <a:moveTo>
                      <a:pt x="52" y="81"/>
                    </a:moveTo>
                    <a:cubicBezTo>
                      <a:pt x="36" y="81"/>
                      <a:pt x="24" y="69"/>
                      <a:pt x="24" y="53"/>
                    </a:cubicBezTo>
                    <a:cubicBezTo>
                      <a:pt x="24" y="37"/>
                      <a:pt x="36" y="24"/>
                      <a:pt x="52" y="24"/>
                    </a:cubicBezTo>
                    <a:cubicBezTo>
                      <a:pt x="68" y="24"/>
                      <a:pt x="80" y="37"/>
                      <a:pt x="80" y="53"/>
                    </a:cubicBezTo>
                    <a:cubicBezTo>
                      <a:pt x="80" y="69"/>
                      <a:pt x="68" y="81"/>
                      <a:pt x="52" y="8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66">
                <a:extLst>
                  <a:ext uri="{FF2B5EF4-FFF2-40B4-BE49-F238E27FC236}">
                    <a16:creationId xmlns:a16="http://schemas.microsoft.com/office/drawing/2014/main" id="{3C9489A7-6B02-5247-8AC7-46C9CF67F920}"/>
                  </a:ext>
                </a:extLst>
              </p:cNvPr>
              <p:cNvSpPr>
                <a:spLocks noEditPoints="1"/>
              </p:cNvSpPr>
              <p:nvPr/>
            </p:nvSpPr>
            <p:spPr bwMode="auto">
              <a:xfrm>
                <a:off x="6573838" y="3595688"/>
                <a:ext cx="73025" cy="73025"/>
              </a:xfrm>
              <a:custGeom>
                <a:avLst/>
                <a:gdLst>
                  <a:gd name="T0" fmla="*/ 53 w 106"/>
                  <a:gd name="T1" fmla="*/ 105 h 105"/>
                  <a:gd name="T2" fmla="*/ 106 w 106"/>
                  <a:gd name="T3" fmla="*/ 53 h 105"/>
                  <a:gd name="T4" fmla="*/ 53 w 106"/>
                  <a:gd name="T5" fmla="*/ 0 h 105"/>
                  <a:gd name="T6" fmla="*/ 0 w 106"/>
                  <a:gd name="T7" fmla="*/ 53 h 105"/>
                  <a:gd name="T8" fmla="*/ 53 w 106"/>
                  <a:gd name="T9" fmla="*/ 105 h 105"/>
                  <a:gd name="T10" fmla="*/ 53 w 106"/>
                  <a:gd name="T11" fmla="*/ 24 h 105"/>
                  <a:gd name="T12" fmla="*/ 82 w 106"/>
                  <a:gd name="T13" fmla="*/ 53 h 105"/>
                  <a:gd name="T14" fmla="*/ 53 w 106"/>
                  <a:gd name="T15" fmla="*/ 81 h 105"/>
                  <a:gd name="T16" fmla="*/ 24 w 106"/>
                  <a:gd name="T17" fmla="*/ 53 h 105"/>
                  <a:gd name="T18" fmla="*/ 53 w 106"/>
                  <a:gd name="T19"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5">
                    <a:moveTo>
                      <a:pt x="53" y="105"/>
                    </a:moveTo>
                    <a:cubicBezTo>
                      <a:pt x="82" y="105"/>
                      <a:pt x="106" y="82"/>
                      <a:pt x="106" y="53"/>
                    </a:cubicBezTo>
                    <a:cubicBezTo>
                      <a:pt x="106" y="23"/>
                      <a:pt x="82" y="0"/>
                      <a:pt x="53" y="0"/>
                    </a:cubicBezTo>
                    <a:cubicBezTo>
                      <a:pt x="24" y="0"/>
                      <a:pt x="0" y="23"/>
                      <a:pt x="0" y="53"/>
                    </a:cubicBezTo>
                    <a:cubicBezTo>
                      <a:pt x="0" y="82"/>
                      <a:pt x="24" y="105"/>
                      <a:pt x="53" y="105"/>
                    </a:cubicBezTo>
                    <a:close/>
                    <a:moveTo>
                      <a:pt x="53" y="24"/>
                    </a:moveTo>
                    <a:cubicBezTo>
                      <a:pt x="69" y="24"/>
                      <a:pt x="82" y="37"/>
                      <a:pt x="82" y="53"/>
                    </a:cubicBezTo>
                    <a:cubicBezTo>
                      <a:pt x="82" y="68"/>
                      <a:pt x="69" y="81"/>
                      <a:pt x="53" y="81"/>
                    </a:cubicBezTo>
                    <a:cubicBezTo>
                      <a:pt x="37" y="81"/>
                      <a:pt x="24" y="68"/>
                      <a:pt x="24" y="53"/>
                    </a:cubicBezTo>
                    <a:cubicBezTo>
                      <a:pt x="24" y="37"/>
                      <a:pt x="37" y="24"/>
                      <a:pt x="53" y="2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67">
                <a:extLst>
                  <a:ext uri="{FF2B5EF4-FFF2-40B4-BE49-F238E27FC236}">
                    <a16:creationId xmlns:a16="http://schemas.microsoft.com/office/drawing/2014/main" id="{FBBCC317-F28C-D64A-A308-4836F6500E9A}"/>
                  </a:ext>
                </a:extLst>
              </p:cNvPr>
              <p:cNvSpPr>
                <a:spLocks noEditPoints="1"/>
              </p:cNvSpPr>
              <p:nvPr/>
            </p:nvSpPr>
            <p:spPr bwMode="auto">
              <a:xfrm>
                <a:off x="6735763" y="3595688"/>
                <a:ext cx="73025" cy="73025"/>
              </a:xfrm>
              <a:custGeom>
                <a:avLst/>
                <a:gdLst>
                  <a:gd name="T0" fmla="*/ 0 w 106"/>
                  <a:gd name="T1" fmla="*/ 53 h 105"/>
                  <a:gd name="T2" fmla="*/ 53 w 106"/>
                  <a:gd name="T3" fmla="*/ 105 h 105"/>
                  <a:gd name="T4" fmla="*/ 106 w 106"/>
                  <a:gd name="T5" fmla="*/ 53 h 105"/>
                  <a:gd name="T6" fmla="*/ 53 w 106"/>
                  <a:gd name="T7" fmla="*/ 0 h 105"/>
                  <a:gd name="T8" fmla="*/ 0 w 106"/>
                  <a:gd name="T9" fmla="*/ 53 h 105"/>
                  <a:gd name="T10" fmla="*/ 82 w 106"/>
                  <a:gd name="T11" fmla="*/ 53 h 105"/>
                  <a:gd name="T12" fmla="*/ 53 w 106"/>
                  <a:gd name="T13" fmla="*/ 81 h 105"/>
                  <a:gd name="T14" fmla="*/ 24 w 106"/>
                  <a:gd name="T15" fmla="*/ 53 h 105"/>
                  <a:gd name="T16" fmla="*/ 53 w 106"/>
                  <a:gd name="T17" fmla="*/ 24 h 105"/>
                  <a:gd name="T18" fmla="*/ 82 w 106"/>
                  <a:gd name="T19" fmla="*/ 5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5">
                    <a:moveTo>
                      <a:pt x="0" y="53"/>
                    </a:moveTo>
                    <a:cubicBezTo>
                      <a:pt x="0" y="82"/>
                      <a:pt x="24" y="105"/>
                      <a:pt x="53" y="105"/>
                    </a:cubicBezTo>
                    <a:cubicBezTo>
                      <a:pt x="82" y="105"/>
                      <a:pt x="106" y="82"/>
                      <a:pt x="106" y="53"/>
                    </a:cubicBezTo>
                    <a:cubicBezTo>
                      <a:pt x="106" y="23"/>
                      <a:pt x="82" y="0"/>
                      <a:pt x="53" y="0"/>
                    </a:cubicBezTo>
                    <a:cubicBezTo>
                      <a:pt x="24" y="0"/>
                      <a:pt x="0" y="23"/>
                      <a:pt x="0" y="53"/>
                    </a:cubicBezTo>
                    <a:close/>
                    <a:moveTo>
                      <a:pt x="82" y="53"/>
                    </a:moveTo>
                    <a:cubicBezTo>
                      <a:pt x="82" y="68"/>
                      <a:pt x="69" y="81"/>
                      <a:pt x="53" y="81"/>
                    </a:cubicBezTo>
                    <a:cubicBezTo>
                      <a:pt x="37" y="81"/>
                      <a:pt x="24" y="68"/>
                      <a:pt x="24" y="53"/>
                    </a:cubicBezTo>
                    <a:cubicBezTo>
                      <a:pt x="24" y="37"/>
                      <a:pt x="37" y="24"/>
                      <a:pt x="53" y="24"/>
                    </a:cubicBezTo>
                    <a:cubicBezTo>
                      <a:pt x="69" y="24"/>
                      <a:pt x="82" y="37"/>
                      <a:pt x="82" y="5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Oval 168">
                <a:extLst>
                  <a:ext uri="{FF2B5EF4-FFF2-40B4-BE49-F238E27FC236}">
                    <a16:creationId xmlns:a16="http://schemas.microsoft.com/office/drawing/2014/main" id="{886A5461-09AB-F04A-86BB-1130D1D76933}"/>
                  </a:ext>
                </a:extLst>
              </p:cNvPr>
              <p:cNvSpPr>
                <a:spLocks noChangeArrowheads="1"/>
              </p:cNvSpPr>
              <p:nvPr/>
            </p:nvSpPr>
            <p:spPr bwMode="auto">
              <a:xfrm>
                <a:off x="6684963" y="360997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Oval 169">
                <a:extLst>
                  <a:ext uri="{FF2B5EF4-FFF2-40B4-BE49-F238E27FC236}">
                    <a16:creationId xmlns:a16="http://schemas.microsoft.com/office/drawing/2014/main" id="{E8EA39EC-97A8-9C46-A96F-FBA7616C918D}"/>
                  </a:ext>
                </a:extLst>
              </p:cNvPr>
              <p:cNvSpPr>
                <a:spLocks noChangeArrowheads="1"/>
              </p:cNvSpPr>
              <p:nvPr/>
            </p:nvSpPr>
            <p:spPr bwMode="auto">
              <a:xfrm>
                <a:off x="6684963" y="364172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170">
                <a:extLst>
                  <a:ext uri="{FF2B5EF4-FFF2-40B4-BE49-F238E27FC236}">
                    <a16:creationId xmlns:a16="http://schemas.microsoft.com/office/drawing/2014/main" id="{99974E0A-FCDB-F04C-A785-2C8DECE7C421}"/>
                  </a:ext>
                </a:extLst>
              </p:cNvPr>
              <p:cNvSpPr>
                <a:spLocks noChangeArrowheads="1"/>
              </p:cNvSpPr>
              <p:nvPr/>
            </p:nvSpPr>
            <p:spPr bwMode="auto">
              <a:xfrm>
                <a:off x="6684963" y="367347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71">
                <a:extLst>
                  <a:ext uri="{FF2B5EF4-FFF2-40B4-BE49-F238E27FC236}">
                    <a16:creationId xmlns:a16="http://schemas.microsoft.com/office/drawing/2014/main" id="{44157169-DB39-C84F-B0B9-D580792CC691}"/>
                  </a:ext>
                </a:extLst>
              </p:cNvPr>
              <p:cNvSpPr>
                <a:spLocks noEditPoints="1"/>
              </p:cNvSpPr>
              <p:nvPr/>
            </p:nvSpPr>
            <p:spPr bwMode="auto">
              <a:xfrm>
                <a:off x="6710363" y="3673475"/>
                <a:ext cx="125413" cy="63500"/>
              </a:xfrm>
              <a:custGeom>
                <a:avLst/>
                <a:gdLst>
                  <a:gd name="T0" fmla="*/ 115 w 185"/>
                  <a:gd name="T1" fmla="*/ 0 h 92"/>
                  <a:gd name="T2" fmla="*/ 70 w 185"/>
                  <a:gd name="T3" fmla="*/ 0 h 92"/>
                  <a:gd name="T4" fmla="*/ 0 w 185"/>
                  <a:gd name="T5" fmla="*/ 70 h 92"/>
                  <a:gd name="T6" fmla="*/ 0 w 185"/>
                  <a:gd name="T7" fmla="*/ 78 h 92"/>
                  <a:gd name="T8" fmla="*/ 13 w 185"/>
                  <a:gd name="T9" fmla="*/ 92 h 92"/>
                  <a:gd name="T10" fmla="*/ 171 w 185"/>
                  <a:gd name="T11" fmla="*/ 92 h 92"/>
                  <a:gd name="T12" fmla="*/ 185 w 185"/>
                  <a:gd name="T13" fmla="*/ 78 h 92"/>
                  <a:gd name="T14" fmla="*/ 185 w 185"/>
                  <a:gd name="T15" fmla="*/ 70 h 92"/>
                  <a:gd name="T16" fmla="*/ 115 w 185"/>
                  <a:gd name="T17" fmla="*/ 0 h 92"/>
                  <a:gd name="T18" fmla="*/ 24 w 185"/>
                  <a:gd name="T19" fmla="*/ 68 h 92"/>
                  <a:gd name="T20" fmla="*/ 70 w 185"/>
                  <a:gd name="T21" fmla="*/ 24 h 92"/>
                  <a:gd name="T22" fmla="*/ 115 w 185"/>
                  <a:gd name="T23" fmla="*/ 24 h 92"/>
                  <a:gd name="T24" fmla="*/ 160 w 185"/>
                  <a:gd name="T25" fmla="*/ 68 h 92"/>
                  <a:gd name="T26" fmla="*/ 24 w 185"/>
                  <a:gd name="T27" fmla="*/ 6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92">
                    <a:moveTo>
                      <a:pt x="115" y="0"/>
                    </a:moveTo>
                    <a:cubicBezTo>
                      <a:pt x="70" y="0"/>
                      <a:pt x="70" y="0"/>
                      <a:pt x="70" y="0"/>
                    </a:cubicBezTo>
                    <a:cubicBezTo>
                      <a:pt x="31" y="0"/>
                      <a:pt x="0" y="32"/>
                      <a:pt x="0" y="70"/>
                    </a:cubicBezTo>
                    <a:cubicBezTo>
                      <a:pt x="0" y="78"/>
                      <a:pt x="0" y="78"/>
                      <a:pt x="0" y="78"/>
                    </a:cubicBezTo>
                    <a:cubicBezTo>
                      <a:pt x="0" y="86"/>
                      <a:pt x="6" y="92"/>
                      <a:pt x="13" y="92"/>
                    </a:cubicBezTo>
                    <a:cubicBezTo>
                      <a:pt x="171" y="92"/>
                      <a:pt x="171" y="92"/>
                      <a:pt x="171" y="92"/>
                    </a:cubicBezTo>
                    <a:cubicBezTo>
                      <a:pt x="179" y="92"/>
                      <a:pt x="185" y="86"/>
                      <a:pt x="185" y="78"/>
                    </a:cubicBezTo>
                    <a:cubicBezTo>
                      <a:pt x="185" y="70"/>
                      <a:pt x="185" y="70"/>
                      <a:pt x="185" y="70"/>
                    </a:cubicBezTo>
                    <a:cubicBezTo>
                      <a:pt x="185" y="32"/>
                      <a:pt x="153" y="0"/>
                      <a:pt x="115" y="0"/>
                    </a:cubicBezTo>
                    <a:close/>
                    <a:moveTo>
                      <a:pt x="24" y="68"/>
                    </a:moveTo>
                    <a:cubicBezTo>
                      <a:pt x="25" y="43"/>
                      <a:pt x="45" y="24"/>
                      <a:pt x="70" y="24"/>
                    </a:cubicBezTo>
                    <a:cubicBezTo>
                      <a:pt x="115" y="24"/>
                      <a:pt x="115" y="24"/>
                      <a:pt x="115" y="24"/>
                    </a:cubicBezTo>
                    <a:cubicBezTo>
                      <a:pt x="139" y="24"/>
                      <a:pt x="159" y="43"/>
                      <a:pt x="160" y="68"/>
                    </a:cubicBezTo>
                    <a:lnTo>
                      <a:pt x="24" y="6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72">
                <a:extLst>
                  <a:ext uri="{FF2B5EF4-FFF2-40B4-BE49-F238E27FC236}">
                    <a16:creationId xmlns:a16="http://schemas.microsoft.com/office/drawing/2014/main" id="{EC959E85-05EC-2A45-AC7D-DF57CA85D83D}"/>
                  </a:ext>
                </a:extLst>
              </p:cNvPr>
              <p:cNvSpPr>
                <a:spLocks noEditPoints="1"/>
              </p:cNvSpPr>
              <p:nvPr/>
            </p:nvSpPr>
            <p:spPr bwMode="auto">
              <a:xfrm>
                <a:off x="6546850" y="3675063"/>
                <a:ext cx="125413" cy="61912"/>
              </a:xfrm>
              <a:custGeom>
                <a:avLst/>
                <a:gdLst>
                  <a:gd name="T0" fmla="*/ 114 w 184"/>
                  <a:gd name="T1" fmla="*/ 0 h 91"/>
                  <a:gd name="T2" fmla="*/ 69 w 184"/>
                  <a:gd name="T3" fmla="*/ 0 h 91"/>
                  <a:gd name="T4" fmla="*/ 0 w 184"/>
                  <a:gd name="T5" fmla="*/ 70 h 91"/>
                  <a:gd name="T6" fmla="*/ 0 w 184"/>
                  <a:gd name="T7" fmla="*/ 78 h 91"/>
                  <a:gd name="T8" fmla="*/ 13 w 184"/>
                  <a:gd name="T9" fmla="*/ 91 h 91"/>
                  <a:gd name="T10" fmla="*/ 171 w 184"/>
                  <a:gd name="T11" fmla="*/ 91 h 91"/>
                  <a:gd name="T12" fmla="*/ 184 w 184"/>
                  <a:gd name="T13" fmla="*/ 78 h 91"/>
                  <a:gd name="T14" fmla="*/ 184 w 184"/>
                  <a:gd name="T15" fmla="*/ 70 h 91"/>
                  <a:gd name="T16" fmla="*/ 114 w 184"/>
                  <a:gd name="T17" fmla="*/ 0 h 91"/>
                  <a:gd name="T18" fmla="*/ 24 w 184"/>
                  <a:gd name="T19" fmla="*/ 67 h 91"/>
                  <a:gd name="T20" fmla="*/ 69 w 184"/>
                  <a:gd name="T21" fmla="*/ 24 h 91"/>
                  <a:gd name="T22" fmla="*/ 114 w 184"/>
                  <a:gd name="T23" fmla="*/ 24 h 91"/>
                  <a:gd name="T24" fmla="*/ 160 w 184"/>
                  <a:gd name="T25" fmla="*/ 67 h 91"/>
                  <a:gd name="T26" fmla="*/ 24 w 184"/>
                  <a:gd name="T27"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 h="91">
                    <a:moveTo>
                      <a:pt x="114" y="0"/>
                    </a:moveTo>
                    <a:cubicBezTo>
                      <a:pt x="69" y="0"/>
                      <a:pt x="69" y="0"/>
                      <a:pt x="69" y="0"/>
                    </a:cubicBezTo>
                    <a:cubicBezTo>
                      <a:pt x="31" y="0"/>
                      <a:pt x="0" y="31"/>
                      <a:pt x="0" y="70"/>
                    </a:cubicBezTo>
                    <a:cubicBezTo>
                      <a:pt x="0" y="78"/>
                      <a:pt x="0" y="78"/>
                      <a:pt x="0" y="78"/>
                    </a:cubicBezTo>
                    <a:cubicBezTo>
                      <a:pt x="0" y="85"/>
                      <a:pt x="6" y="91"/>
                      <a:pt x="13" y="91"/>
                    </a:cubicBezTo>
                    <a:cubicBezTo>
                      <a:pt x="171" y="91"/>
                      <a:pt x="171" y="91"/>
                      <a:pt x="171" y="91"/>
                    </a:cubicBezTo>
                    <a:cubicBezTo>
                      <a:pt x="178" y="91"/>
                      <a:pt x="184" y="85"/>
                      <a:pt x="184" y="78"/>
                    </a:cubicBezTo>
                    <a:cubicBezTo>
                      <a:pt x="184" y="70"/>
                      <a:pt x="184" y="70"/>
                      <a:pt x="184" y="70"/>
                    </a:cubicBezTo>
                    <a:cubicBezTo>
                      <a:pt x="184" y="31"/>
                      <a:pt x="153" y="0"/>
                      <a:pt x="114" y="0"/>
                    </a:cubicBezTo>
                    <a:close/>
                    <a:moveTo>
                      <a:pt x="24" y="67"/>
                    </a:moveTo>
                    <a:cubicBezTo>
                      <a:pt x="25" y="43"/>
                      <a:pt x="45" y="24"/>
                      <a:pt x="69" y="24"/>
                    </a:cubicBezTo>
                    <a:cubicBezTo>
                      <a:pt x="114" y="24"/>
                      <a:pt x="114" y="24"/>
                      <a:pt x="114" y="24"/>
                    </a:cubicBezTo>
                    <a:cubicBezTo>
                      <a:pt x="139" y="24"/>
                      <a:pt x="159" y="43"/>
                      <a:pt x="160" y="67"/>
                    </a:cubicBezTo>
                    <a:lnTo>
                      <a:pt x="24" y="6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352531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D656A8FF-77C5-AE45-AF17-A7B50606F787}"/>
              </a:ext>
            </a:extLst>
          </p:cNvPr>
          <p:cNvPicPr>
            <a:picLocks noChangeAspect="1"/>
          </p:cNvPicPr>
          <p:nvPr/>
        </p:nvPicPr>
        <p:blipFill rotWithShape="1">
          <a:blip r:embed="rId3">
            <a:extLst>
              <a:ext uri="{28A0092B-C50C-407E-A947-70E740481C1C}">
                <a14:useLocalDpi xmlns:a14="http://schemas.microsoft.com/office/drawing/2010/main" val="0"/>
              </a:ext>
            </a:extLst>
          </a:blip>
          <a:srcRect l="4207" r="7016"/>
          <a:stretch/>
        </p:blipFill>
        <p:spPr>
          <a:xfrm>
            <a:off x="15139" y="-1"/>
            <a:ext cx="12176861" cy="6857999"/>
          </a:xfrm>
          <a:prstGeom prst="rect">
            <a:avLst/>
          </a:prstGeom>
        </p:spPr>
      </p:pic>
      <p:sp>
        <p:nvSpPr>
          <p:cNvPr id="9" name="Title 1">
            <a:extLst>
              <a:ext uri="{FF2B5EF4-FFF2-40B4-BE49-F238E27FC236}">
                <a16:creationId xmlns:a16="http://schemas.microsoft.com/office/drawing/2014/main" id="{26D412ED-3824-8245-B0FD-AC51C4DCB683}"/>
              </a:ext>
            </a:extLst>
          </p:cNvPr>
          <p:cNvSpPr txBox="1">
            <a:spLocks/>
          </p:cNvSpPr>
          <p:nvPr/>
        </p:nvSpPr>
        <p:spPr>
          <a:xfrm>
            <a:off x="768097" y="2224195"/>
            <a:ext cx="6754921" cy="304800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4500" b="1" kern="1200" baseline="0">
                <a:solidFill>
                  <a:schemeClr val="tx1"/>
                </a:solidFill>
                <a:latin typeface="Arial Black" panose="020B0A040201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150" normalizeH="0" baseline="0" noProof="0" dirty="0">
                <a:ln>
                  <a:noFill/>
                </a:ln>
                <a:solidFill>
                  <a:srgbClr val="FCFBFA"/>
                </a:solidFill>
                <a:effectLst/>
                <a:uLnTx/>
                <a:uFillTx/>
                <a:latin typeface="Oracle Sans" panose="020B0503020204020204" pitchFamily="34" charset="0"/>
                <a:ea typeface="+mj-ea"/>
                <a:cs typeface="Oracle Sans" panose="020B0503020204020204" pitchFamily="34" charset="0"/>
              </a:rPr>
              <a:t>Content for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150" normalizeH="0" baseline="0" noProof="0" dirty="0">
                <a:ln>
                  <a:noFill/>
                </a:ln>
                <a:solidFill>
                  <a:srgbClr val="FCFBFA"/>
                </a:solidFill>
                <a:effectLst/>
                <a:uLnTx/>
                <a:uFillTx/>
                <a:latin typeface="Oracle Sans" panose="020B0503020204020204" pitchFamily="34" charset="0"/>
                <a:ea typeface="+mj-ea"/>
                <a:cs typeface="Oracle Sans" panose="020B0503020204020204" pitchFamily="34" charset="0"/>
              </a:rPr>
              <a:t>White Paper #2</a:t>
            </a:r>
          </a:p>
        </p:txBody>
      </p:sp>
      <p:pic>
        <p:nvPicPr>
          <p:cNvPr id="10" name="Picture 9">
            <a:extLst>
              <a:ext uri="{FF2B5EF4-FFF2-40B4-BE49-F238E27FC236}">
                <a16:creationId xmlns:a16="http://schemas.microsoft.com/office/drawing/2014/main" id="{37244DA9-B994-CB4E-AB1C-136688331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46346" y="6543393"/>
            <a:ext cx="1637654" cy="113594"/>
          </a:xfrm>
          <a:prstGeom prst="rect">
            <a:avLst/>
          </a:prstGeom>
        </p:spPr>
      </p:pic>
      <p:sp>
        <p:nvSpPr>
          <p:cNvPr id="6" name="Footer Placeholder 5">
            <a:extLst>
              <a:ext uri="{FF2B5EF4-FFF2-40B4-BE49-F238E27FC236}">
                <a16:creationId xmlns:a16="http://schemas.microsoft.com/office/drawing/2014/main" id="{5D0F08CF-544C-4A4A-BDC0-A96FCC41AF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1B2C3"/>
                </a:solidFill>
                <a:effectLst/>
                <a:uLnTx/>
                <a:uFillTx/>
                <a:latin typeface="Oracle Sans Tab"/>
                <a:ea typeface="+mn-ea"/>
                <a:cs typeface="+mn-cs"/>
              </a:rPr>
              <a:t>Copyright © 2021, Oracle and/or its affiliates  |  Confidential: Internal/Restricted/Highly Restricted</a:t>
            </a:r>
            <a:endParaRPr kumimoji="0" lang="en-US" sz="900" b="0" i="0" u="none" strike="noStrike" kern="1200" cap="none" spc="0" normalizeH="0" baseline="0" noProof="0" dirty="0">
              <a:ln>
                <a:noFill/>
              </a:ln>
              <a:solidFill>
                <a:srgbClr val="81B2C3"/>
              </a:solidFill>
              <a:effectLst/>
              <a:uLnTx/>
              <a:uFillTx/>
              <a:latin typeface="Oracle Sans Tab"/>
              <a:ea typeface="+mn-ea"/>
              <a:cs typeface="+mn-cs"/>
            </a:endParaRPr>
          </a:p>
        </p:txBody>
      </p:sp>
      <p:sp>
        <p:nvSpPr>
          <p:cNvPr id="5" name="Slide Number Placeholder 4">
            <a:extLst>
              <a:ext uri="{FF2B5EF4-FFF2-40B4-BE49-F238E27FC236}">
                <a16:creationId xmlns:a16="http://schemas.microsoft.com/office/drawing/2014/main" id="{450F82CA-8E67-9547-A79A-7D5ED0BAAC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900" b="0" i="0" u="none" strike="noStrike" kern="1200" cap="none" spc="0" normalizeH="0" baseline="0" noProof="0" smtClean="0">
                <a:ln>
                  <a:noFill/>
                </a:ln>
                <a:solidFill>
                  <a:srgbClr val="81B2C3"/>
                </a:solidFill>
                <a:effectLst/>
                <a:uLnTx/>
                <a:uFillTx/>
                <a:latin typeface="Oracle Sans Ta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81B2C3"/>
              </a:solidFill>
              <a:effectLst/>
              <a:uLnTx/>
              <a:uFillTx/>
              <a:latin typeface="Oracle Sans Tab"/>
              <a:ea typeface="+mn-ea"/>
              <a:cs typeface="+mn-cs"/>
            </a:endParaRPr>
          </a:p>
        </p:txBody>
      </p:sp>
      <p:cxnSp>
        <p:nvCxnSpPr>
          <p:cNvPr id="8" name="Accent Mark">
            <a:extLst>
              <a:ext uri="{FF2B5EF4-FFF2-40B4-BE49-F238E27FC236}">
                <a16:creationId xmlns:a16="http://schemas.microsoft.com/office/drawing/2014/main" id="{EE9210A8-CB30-924E-B1FE-CABD9B46E093}"/>
              </a:ext>
              <a:ext uri="{C183D7F6-B498-43B3-948B-1728B52AA6E4}">
                <adec:decorative xmlns:adec="http://schemas.microsoft.com/office/drawing/2017/decorative" val="1"/>
              </a:ext>
            </a:extLst>
          </p:cNvPr>
          <p:cNvCxnSpPr>
            <a:cxnSpLocks/>
          </p:cNvCxnSpPr>
          <p:nvPr/>
        </p:nvCxnSpPr>
        <p:spPr>
          <a:xfrm flipH="1">
            <a:off x="771053" y="1980792"/>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8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9F6BE6-FD58-4FCF-B357-4257F8160877}"/>
              </a:ext>
            </a:extLst>
          </p:cNvPr>
          <p:cNvSpPr>
            <a:spLocks noGrp="1"/>
          </p:cNvSpPr>
          <p:nvPr>
            <p:ph type="body" sz="quarter" idx="11"/>
          </p:nvPr>
        </p:nvSpPr>
        <p:spPr/>
        <p:txBody>
          <a:bodyPr/>
          <a:lstStyle/>
          <a:p>
            <a:r>
              <a:rPr lang="en-US" dirty="0"/>
              <a:t>The Hidden Cost of QuickBooks </a:t>
            </a:r>
          </a:p>
        </p:txBody>
      </p:sp>
      <p:sp>
        <p:nvSpPr>
          <p:cNvPr id="4" name="Title 3">
            <a:extLst>
              <a:ext uri="{FF2B5EF4-FFF2-40B4-BE49-F238E27FC236}">
                <a16:creationId xmlns:a16="http://schemas.microsoft.com/office/drawing/2014/main" id="{5BA6FAEA-1B19-4F50-83FD-A33C9AB72BF7}"/>
              </a:ext>
            </a:extLst>
          </p:cNvPr>
          <p:cNvSpPr>
            <a:spLocks noGrp="1"/>
          </p:cNvSpPr>
          <p:nvPr>
            <p:ph type="title"/>
          </p:nvPr>
        </p:nvSpPr>
        <p:spPr/>
        <p:txBody>
          <a:bodyPr/>
          <a:lstStyle/>
          <a:p>
            <a:r>
              <a:rPr lang="en-US" dirty="0"/>
              <a:t>Marketing Email: White Paper #2</a:t>
            </a:r>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3"/>
          </p:nvPr>
        </p:nvSpPr>
        <p:spPr/>
        <p:txBody>
          <a:bodyPr/>
          <a:lstStyle/>
          <a:p>
            <a:r>
              <a:rPr lang="en-US"/>
              <a:t>Copyright © 2021, Oracle and/or its affiliates  |  Confidential: Internal/Restricted/Highly Restricted</a:t>
            </a:r>
            <a:endParaRPr lang="en-US" dirty="0"/>
          </a:p>
        </p:txBody>
      </p: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4"/>
          </p:nvPr>
        </p:nvSpPr>
        <p:spPr/>
        <p:txBody>
          <a:bodyPr/>
          <a:lstStyle/>
          <a:p>
            <a:fld id="{345D60D9-5372-5F40-9443-0F9AE5BDC3C8}" type="slidenum">
              <a:rPr lang="en-US" smtClean="0"/>
              <a:pPr/>
              <a:t>19</a:t>
            </a:fld>
            <a:endParaRPr lang="en-US" dirty="0"/>
          </a:p>
        </p:txBody>
      </p:sp>
      <p:sp>
        <p:nvSpPr>
          <p:cNvPr id="12" name="Text Placeholder 4">
            <a:extLst>
              <a:ext uri="{FF2B5EF4-FFF2-40B4-BE49-F238E27FC236}">
                <a16:creationId xmlns:a16="http://schemas.microsoft.com/office/drawing/2014/main" id="{136FE60B-3705-AD49-9485-25E43A4FAD26}"/>
              </a:ext>
            </a:extLst>
          </p:cNvPr>
          <p:cNvSpPr txBox="1">
            <a:spLocks/>
          </p:cNvSpPr>
          <p:nvPr/>
        </p:nvSpPr>
        <p:spPr>
          <a:xfrm>
            <a:off x="768876" y="1618418"/>
            <a:ext cx="6585514" cy="5174493"/>
          </a:xfrm>
          <a:prstGeom prst="rect">
            <a:avLst/>
          </a:prstGeom>
          <a:solidFill>
            <a:srgbClr val="E7F2F5"/>
          </a:solidFill>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274320" numCol="1" spcCol="38100" rtlCol="0" anchor="t">
            <a:sp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latin typeface="Oracle Sans" panose="020B0503020204020204" pitchFamily="34" charset="0"/>
                <a:cs typeface="Oracle Sans" panose="020B0503020204020204" pitchFamily="34" charset="0"/>
              </a:rPr>
              <a:t>[SUBJECT LINE]</a:t>
            </a:r>
            <a:r>
              <a:rPr lang="en-US" sz="1500" dirty="0">
                <a:latin typeface="Oracle Sans" panose="020B0503020204020204" pitchFamily="34" charset="0"/>
                <a:cs typeface="Oracle Sans" panose="020B0503020204020204" pitchFamily="34" charset="0"/>
              </a:rPr>
              <a:t> 💰The Hidden Cost of QuickBooks 💰</a:t>
            </a:r>
          </a:p>
          <a:p>
            <a:endParaRPr lang="en-US" sz="1500" dirty="0">
              <a:latin typeface="Oracle Sans" panose="020B0503020204020204" pitchFamily="34" charset="0"/>
              <a:cs typeface="Oracle Sans" panose="020B0503020204020204" pitchFamily="34" charset="0"/>
            </a:endParaRPr>
          </a:p>
          <a:p>
            <a:r>
              <a:rPr lang="en-US" sz="1500" dirty="0">
                <a:latin typeface="Oracle Sans" panose="020B0503020204020204" pitchFamily="34" charset="0"/>
                <a:cs typeface="Oracle Sans" panose="020B0503020204020204" pitchFamily="34" charset="0"/>
              </a:rPr>
              <a:t>Hi </a:t>
            </a:r>
            <a:r>
              <a:rPr lang="en-US" sz="1500" dirty="0">
                <a:highlight>
                  <a:srgbClr val="FFFF00"/>
                </a:highlight>
                <a:latin typeface="Oracle Sans" panose="020B0503020204020204" pitchFamily="34" charset="0"/>
                <a:cs typeface="Oracle Sans" panose="020B0503020204020204" pitchFamily="34" charset="0"/>
              </a:rPr>
              <a:t>[FIRST NAME]</a:t>
            </a:r>
            <a:r>
              <a:rPr lang="en-US" sz="1500" dirty="0">
                <a:latin typeface="Oracle Sans" panose="020B0503020204020204" pitchFamily="34" charset="0"/>
                <a:cs typeface="Oracle Sans" panose="020B0503020204020204" pitchFamily="34" charset="0"/>
              </a:rPr>
              <a:t>,</a:t>
            </a:r>
          </a:p>
          <a:p>
            <a:pPr>
              <a:lnSpc>
                <a:spcPct val="100000"/>
              </a:lnSpc>
              <a:spcBef>
                <a:spcPts val="0"/>
              </a:spcBef>
            </a:pPr>
            <a:endParaRPr lang="en-US" sz="1500" dirty="0">
              <a:latin typeface="Oracle Sans" panose="020B0503020204020204" pitchFamily="34" charset="0"/>
              <a:cs typeface="Oracle Sans" panose="020B0503020204020204" pitchFamily="34" charset="0"/>
            </a:endParaRPr>
          </a:p>
          <a:p>
            <a:r>
              <a:rPr lang="en-US" sz="1500" dirty="0">
                <a:latin typeface="Oracle Sans" panose="020B0503020204020204" pitchFamily="34" charset="0"/>
                <a:cs typeface="Oracle Sans" panose="020B0503020204020204" pitchFamily="34" charset="0"/>
              </a:rPr>
              <a:t>QuickBooks can meet many businesses’ early needs, but with huge hidden costs, including: </a:t>
            </a:r>
          </a:p>
          <a:p>
            <a:pPr marL="285750" indent="-285750">
              <a:buFont typeface="Arial" panose="020B0604020202020204" pitchFamily="34" charset="0"/>
              <a:buChar char="•"/>
            </a:pPr>
            <a:r>
              <a:rPr lang="en-US" sz="1500" dirty="0">
                <a:latin typeface="Oracle Sans" panose="020B0503020204020204" pitchFamily="34" charset="0"/>
                <a:cs typeface="Oracle Sans" panose="020B0503020204020204" pitchFamily="34" charset="0"/>
              </a:rPr>
              <a:t>Manual processes</a:t>
            </a:r>
          </a:p>
          <a:p>
            <a:pPr marL="285750" indent="-285750">
              <a:buFont typeface="Arial" panose="020B0604020202020204" pitchFamily="34" charset="0"/>
              <a:buChar char="•"/>
            </a:pPr>
            <a:r>
              <a:rPr lang="en-US" sz="1500" dirty="0">
                <a:latin typeface="Oracle Sans" panose="020B0503020204020204" pitchFamily="34" charset="0"/>
                <a:cs typeface="Oracle Sans" panose="020B0503020204020204" pitchFamily="34" charset="0"/>
              </a:rPr>
              <a:t>Inefficiencies</a:t>
            </a:r>
          </a:p>
          <a:p>
            <a:pPr marL="285750" indent="-285750">
              <a:buFont typeface="Arial" panose="020B0604020202020204" pitchFamily="34" charset="0"/>
              <a:buChar char="•"/>
            </a:pPr>
            <a:r>
              <a:rPr lang="en-US" sz="1500" dirty="0">
                <a:latin typeface="Oracle Sans" panose="020B0503020204020204" pitchFamily="34" charset="0"/>
                <a:cs typeface="Oracle Sans" panose="020B0503020204020204" pitchFamily="34" charset="0"/>
              </a:rPr>
              <a:t>Integration challenges</a:t>
            </a:r>
          </a:p>
          <a:p>
            <a:pPr marL="285750" indent="-285750">
              <a:buFont typeface="Arial" panose="020B0604020202020204" pitchFamily="34" charset="0"/>
              <a:buChar char="•"/>
            </a:pPr>
            <a:r>
              <a:rPr lang="en-US" sz="1500" dirty="0">
                <a:latin typeface="Oracle Sans" panose="020B0503020204020204" pitchFamily="34" charset="0"/>
                <a:cs typeface="Oracle Sans" panose="020B0503020204020204" pitchFamily="34" charset="0"/>
              </a:rPr>
              <a:t>Auditability concerns</a:t>
            </a:r>
          </a:p>
          <a:p>
            <a:pPr marL="285750" indent="-285750">
              <a:buFont typeface="Arial" panose="020B0604020202020204" pitchFamily="34" charset="0"/>
              <a:buChar char="•"/>
            </a:pPr>
            <a:r>
              <a:rPr lang="en-US" sz="1500" dirty="0">
                <a:latin typeface="Oracle Sans" panose="020B0503020204020204" pitchFamily="34" charset="0"/>
                <a:cs typeface="Oracle Sans" panose="020B0503020204020204" pitchFamily="34" charset="0"/>
              </a:rPr>
              <a:t>And the list goes on...</a:t>
            </a:r>
          </a:p>
          <a:p>
            <a:endParaRPr lang="en-US" sz="1500" dirty="0">
              <a:latin typeface="Oracle Sans" panose="020B0503020204020204" pitchFamily="34" charset="0"/>
              <a:cs typeface="Oracle Sans" panose="020B0503020204020204" pitchFamily="34" charset="0"/>
            </a:endParaRPr>
          </a:p>
          <a:p>
            <a:r>
              <a:rPr lang="en-US" sz="1500" b="1" dirty="0">
                <a:solidFill>
                  <a:srgbClr val="00688C"/>
                </a:solidFill>
                <a:cs typeface="+mn-cs"/>
              </a:rPr>
              <a:t>Download this guide </a:t>
            </a:r>
            <a:r>
              <a:rPr lang="en-US" sz="1500" dirty="0">
                <a:latin typeface="Oracle Sans" panose="020B0503020204020204" pitchFamily="34" charset="0"/>
                <a:cs typeface="Oracle Sans" panose="020B0503020204020204" pitchFamily="34" charset="0"/>
              </a:rPr>
              <a:t>to learn why companies switch from QuickBooks to NetSuite for more efficient business operations.</a:t>
            </a:r>
          </a:p>
          <a:p>
            <a:pPr>
              <a:lnSpc>
                <a:spcPct val="100000"/>
              </a:lnSpc>
              <a:spcBef>
                <a:spcPts val="0"/>
              </a:spcBef>
            </a:pPr>
            <a:endParaRPr lang="en-GB" sz="1500" dirty="0">
              <a:latin typeface="Oracle Sans" panose="020B0503020204020204" pitchFamily="34" charset="0"/>
              <a:cs typeface="Oracle Sans" panose="020B0503020204020204" pitchFamily="34" charset="0"/>
            </a:endParaRPr>
          </a:p>
          <a:p>
            <a:pPr>
              <a:lnSpc>
                <a:spcPct val="100000"/>
              </a:lnSpc>
              <a:spcBef>
                <a:spcPts val="0"/>
              </a:spcBef>
            </a:pPr>
            <a:r>
              <a:rPr lang="en-GB" sz="1500" dirty="0">
                <a:latin typeface="Oracle Sans" panose="020B0503020204020204" pitchFamily="34" charset="0"/>
                <a:cs typeface="Oracle Sans" panose="020B0503020204020204" pitchFamily="34" charset="0"/>
              </a:rPr>
              <a:t>Best regards, </a:t>
            </a:r>
          </a:p>
          <a:p>
            <a:pPr>
              <a:lnSpc>
                <a:spcPct val="100000"/>
              </a:lnSpc>
              <a:spcBef>
                <a:spcPts val="0"/>
              </a:spcBef>
            </a:pPr>
            <a:r>
              <a:rPr lang="en-GB" sz="1500" dirty="0">
                <a:highlight>
                  <a:srgbClr val="FFFF00"/>
                </a:highlight>
                <a:latin typeface="Oracle Sans" panose="020B0503020204020204" pitchFamily="34" charset="0"/>
                <a:cs typeface="Oracle Sans" panose="020B0503020204020204" pitchFamily="34" charset="0"/>
              </a:rPr>
              <a:t>[SIGNATURE]</a:t>
            </a:r>
          </a:p>
        </p:txBody>
      </p:sp>
      <p:grpSp>
        <p:nvGrpSpPr>
          <p:cNvPr id="40" name="Group 39">
            <a:extLst>
              <a:ext uri="{FF2B5EF4-FFF2-40B4-BE49-F238E27FC236}">
                <a16:creationId xmlns:a16="http://schemas.microsoft.com/office/drawing/2014/main" id="{D470E179-C446-4D23-9B60-575A1EF3E591}"/>
              </a:ext>
            </a:extLst>
          </p:cNvPr>
          <p:cNvGrpSpPr/>
          <p:nvPr/>
        </p:nvGrpSpPr>
        <p:grpSpPr>
          <a:xfrm>
            <a:off x="8389421" y="2430854"/>
            <a:ext cx="2283293" cy="2376829"/>
            <a:chOff x="5071109" y="325773"/>
            <a:chExt cx="515452" cy="516954"/>
          </a:xfrm>
        </p:grpSpPr>
        <p:sp>
          <p:nvSpPr>
            <p:cNvPr id="41" name="Oval 40">
              <a:extLst>
                <a:ext uri="{FF2B5EF4-FFF2-40B4-BE49-F238E27FC236}">
                  <a16:creationId xmlns:a16="http://schemas.microsoft.com/office/drawing/2014/main" id="{089ADE68-2DCE-470F-B007-50DC246A910C}"/>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907">
              <a:extLst>
                <a:ext uri="{FF2B5EF4-FFF2-40B4-BE49-F238E27FC236}">
                  <a16:creationId xmlns:a16="http://schemas.microsoft.com/office/drawing/2014/main" id="{2A3E08F9-B055-4C93-9D9C-0495100AA750}"/>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908">
              <a:extLst>
                <a:ext uri="{FF2B5EF4-FFF2-40B4-BE49-F238E27FC236}">
                  <a16:creationId xmlns:a16="http://schemas.microsoft.com/office/drawing/2014/main" id="{72539A3F-0628-4BC6-A4EE-9CA8539BE688}"/>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909">
              <a:extLst>
                <a:ext uri="{FF2B5EF4-FFF2-40B4-BE49-F238E27FC236}">
                  <a16:creationId xmlns:a16="http://schemas.microsoft.com/office/drawing/2014/main" id="{E519BFB7-AAF2-4EA3-B462-38106C5F48CC}"/>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910">
              <a:extLst>
                <a:ext uri="{FF2B5EF4-FFF2-40B4-BE49-F238E27FC236}">
                  <a16:creationId xmlns:a16="http://schemas.microsoft.com/office/drawing/2014/main" id="{A651DAF8-119E-4CC9-BAF7-CD535ED2AA04}"/>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B8214DB9-CB48-874A-874B-797B517FABD3}"/>
              </a:ext>
            </a:extLst>
          </p:cNvPr>
          <p:cNvSpPr txBox="1"/>
          <p:nvPr/>
        </p:nvSpPr>
        <p:spPr>
          <a:xfrm>
            <a:off x="7941315" y="5588442"/>
            <a:ext cx="3831585" cy="646331"/>
          </a:xfrm>
          <a:prstGeom prst="rect">
            <a:avLst/>
          </a:prstGeom>
          <a:noFill/>
        </p:spPr>
        <p:txBody>
          <a:bodyPr wrap="square">
            <a:spAutoFit/>
          </a:bodyPr>
          <a:lstStyle/>
          <a:p>
            <a:r>
              <a:rPr lang="en-US" b="1" dirty="0">
                <a:solidFill>
                  <a:srgbClr val="00688C"/>
                </a:solidFill>
              </a:rPr>
              <a:t>NOTE: CTA highlighted in blue. Feel free to augment as needed. </a:t>
            </a:r>
          </a:p>
        </p:txBody>
      </p:sp>
    </p:spTree>
    <p:extLst>
      <p:ext uri="{BB962C8B-B14F-4D97-AF65-F5344CB8AC3E}">
        <p14:creationId xmlns:p14="http://schemas.microsoft.com/office/powerpoint/2010/main" val="128703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2</a:t>
            </a:fld>
            <a:endParaRPr lang="en-US" dirty="0"/>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17"/>
          </p:nvPr>
        </p:nvSpPr>
        <p:spPr>
          <a:xfrm>
            <a:off x="1127759" y="6423978"/>
            <a:ext cx="5745379" cy="365125"/>
          </a:xfrm>
        </p:spPr>
        <p:txBody>
          <a:bodyPr/>
          <a:lstStyle/>
          <a:p>
            <a:r>
              <a:rPr lang="en-US"/>
              <a:t>Copyright © 2021, Oracle and/or its affiliates  |  Confidential: Internal/Restricted/Highly Restricted</a:t>
            </a:r>
            <a:endParaRPr lang="en-US" dirty="0"/>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US" dirty="0"/>
              <a:t>Contents</a:t>
            </a:r>
          </a:p>
        </p:txBody>
      </p:sp>
      <p:sp>
        <p:nvSpPr>
          <p:cNvPr id="34" name="Text Placeholder 11">
            <a:extLst>
              <a:ext uri="{FF2B5EF4-FFF2-40B4-BE49-F238E27FC236}">
                <a16:creationId xmlns:a16="http://schemas.microsoft.com/office/drawing/2014/main" id="{EF3D77A9-B654-8C48-98DC-943B4A24F879}"/>
              </a:ext>
            </a:extLst>
          </p:cNvPr>
          <p:cNvSpPr txBox="1">
            <a:spLocks/>
          </p:cNvSpPr>
          <p:nvPr/>
        </p:nvSpPr>
        <p:spPr>
          <a:xfrm>
            <a:off x="421994" y="3874389"/>
            <a:ext cx="846969" cy="614631"/>
          </a:xfrm>
          <a:prstGeom prst="rect">
            <a:avLst/>
          </a:prstGeom>
          <a:noFill/>
        </p:spPr>
        <p:txBody>
          <a:bodyPr>
            <a:norm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700" dirty="0"/>
              <a:t>7-8</a:t>
            </a:r>
          </a:p>
        </p:txBody>
      </p:sp>
      <p:sp>
        <p:nvSpPr>
          <p:cNvPr id="35" name="Text Placeholder 12">
            <a:extLst>
              <a:ext uri="{FF2B5EF4-FFF2-40B4-BE49-F238E27FC236}">
                <a16:creationId xmlns:a16="http://schemas.microsoft.com/office/drawing/2014/main" id="{340C6FCD-37E9-F948-A515-602D00F4CFC6}"/>
              </a:ext>
            </a:extLst>
          </p:cNvPr>
          <p:cNvSpPr txBox="1">
            <a:spLocks/>
          </p:cNvSpPr>
          <p:nvPr/>
        </p:nvSpPr>
        <p:spPr>
          <a:xfrm>
            <a:off x="656697" y="3397241"/>
            <a:ext cx="612266" cy="366432"/>
          </a:xfrm>
          <a:prstGeom prst="rect">
            <a:avLst/>
          </a:prstGeom>
          <a:noFill/>
        </p:spPr>
        <p:txBody>
          <a:bodyPr>
            <a:norm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700" dirty="0"/>
              <a:t>6</a:t>
            </a:r>
          </a:p>
        </p:txBody>
      </p:sp>
      <p:sp>
        <p:nvSpPr>
          <p:cNvPr id="36" name="Text Placeholder 13">
            <a:extLst>
              <a:ext uri="{FF2B5EF4-FFF2-40B4-BE49-F238E27FC236}">
                <a16:creationId xmlns:a16="http://schemas.microsoft.com/office/drawing/2014/main" id="{1BE65784-BD28-4D44-9237-C6A45AAE3968}"/>
              </a:ext>
            </a:extLst>
          </p:cNvPr>
          <p:cNvSpPr txBox="1">
            <a:spLocks/>
          </p:cNvSpPr>
          <p:nvPr/>
        </p:nvSpPr>
        <p:spPr>
          <a:xfrm>
            <a:off x="656697" y="2905527"/>
            <a:ext cx="612266" cy="395564"/>
          </a:xfrm>
          <a:prstGeom prst="rect">
            <a:avLst/>
          </a:prstGeom>
          <a:noFill/>
        </p:spPr>
        <p:txBody>
          <a:bodyPr>
            <a:norm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700" dirty="0"/>
              <a:t>5</a:t>
            </a:r>
          </a:p>
        </p:txBody>
      </p:sp>
      <p:sp>
        <p:nvSpPr>
          <p:cNvPr id="37" name="Text Placeholder 14">
            <a:extLst>
              <a:ext uri="{FF2B5EF4-FFF2-40B4-BE49-F238E27FC236}">
                <a16:creationId xmlns:a16="http://schemas.microsoft.com/office/drawing/2014/main" id="{CA3EF734-633F-0549-A79D-1AB5AE3B7A5C}"/>
              </a:ext>
            </a:extLst>
          </p:cNvPr>
          <p:cNvSpPr txBox="1">
            <a:spLocks/>
          </p:cNvSpPr>
          <p:nvPr/>
        </p:nvSpPr>
        <p:spPr>
          <a:xfrm>
            <a:off x="789805" y="2363393"/>
            <a:ext cx="479158" cy="395563"/>
          </a:xfrm>
          <a:prstGeom prst="rect">
            <a:avLst/>
          </a:prstGeom>
          <a:noFill/>
        </p:spPr>
        <p:txBody>
          <a:bodyPr>
            <a:norm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700" dirty="0"/>
              <a:t>4</a:t>
            </a:r>
          </a:p>
        </p:txBody>
      </p:sp>
      <p:sp>
        <p:nvSpPr>
          <p:cNvPr id="38" name="Text Placeholder 15">
            <a:extLst>
              <a:ext uri="{FF2B5EF4-FFF2-40B4-BE49-F238E27FC236}">
                <a16:creationId xmlns:a16="http://schemas.microsoft.com/office/drawing/2014/main" id="{D264FA5E-AB09-2E44-99EB-A2B198E0258E}"/>
              </a:ext>
            </a:extLst>
          </p:cNvPr>
          <p:cNvSpPr txBox="1">
            <a:spLocks/>
          </p:cNvSpPr>
          <p:nvPr/>
        </p:nvSpPr>
        <p:spPr>
          <a:xfrm>
            <a:off x="656698" y="1859892"/>
            <a:ext cx="612265" cy="424623"/>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700" dirty="0"/>
              <a:t>3</a:t>
            </a:r>
          </a:p>
        </p:txBody>
      </p:sp>
      <p:sp>
        <p:nvSpPr>
          <p:cNvPr id="39" name="Text Placeholder 16">
            <a:extLst>
              <a:ext uri="{FF2B5EF4-FFF2-40B4-BE49-F238E27FC236}">
                <a16:creationId xmlns:a16="http://schemas.microsoft.com/office/drawing/2014/main" id="{6C74EBCC-EB46-7D49-91BB-3D96DCBD5F88}"/>
              </a:ext>
            </a:extLst>
          </p:cNvPr>
          <p:cNvSpPr txBox="1">
            <a:spLocks/>
          </p:cNvSpPr>
          <p:nvPr/>
        </p:nvSpPr>
        <p:spPr>
          <a:xfrm>
            <a:off x="1371410" y="3874389"/>
            <a:ext cx="4870063" cy="3955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Marketing Cadence Overview</a:t>
            </a:r>
          </a:p>
          <a:p>
            <a:endParaRPr lang="en-US" dirty="0"/>
          </a:p>
        </p:txBody>
      </p:sp>
      <p:sp>
        <p:nvSpPr>
          <p:cNvPr id="40" name="Text Placeholder 17">
            <a:extLst>
              <a:ext uri="{FF2B5EF4-FFF2-40B4-BE49-F238E27FC236}">
                <a16:creationId xmlns:a16="http://schemas.microsoft.com/office/drawing/2014/main" id="{4854672E-A850-EB46-9DB1-7F54F1FB9DAB}"/>
              </a:ext>
            </a:extLst>
          </p:cNvPr>
          <p:cNvSpPr txBox="1">
            <a:spLocks/>
          </p:cNvSpPr>
          <p:nvPr/>
        </p:nvSpPr>
        <p:spPr>
          <a:xfrm>
            <a:off x="1371410" y="2905528"/>
            <a:ext cx="4870063" cy="3955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Marketing Funnel</a:t>
            </a:r>
          </a:p>
        </p:txBody>
      </p:sp>
      <p:sp>
        <p:nvSpPr>
          <p:cNvPr id="41" name="Text Placeholder 18">
            <a:extLst>
              <a:ext uri="{FF2B5EF4-FFF2-40B4-BE49-F238E27FC236}">
                <a16:creationId xmlns:a16="http://schemas.microsoft.com/office/drawing/2014/main" id="{2D9EBC97-041A-A747-AFD3-B0C293C94D0F}"/>
              </a:ext>
            </a:extLst>
          </p:cNvPr>
          <p:cNvSpPr txBox="1">
            <a:spLocks/>
          </p:cNvSpPr>
          <p:nvPr/>
        </p:nvSpPr>
        <p:spPr>
          <a:xfrm>
            <a:off x="1371410" y="3382676"/>
            <a:ext cx="4870063" cy="3955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Detailed Marketing Funnel</a:t>
            </a:r>
          </a:p>
          <a:p>
            <a:endParaRPr lang="en-US" dirty="0"/>
          </a:p>
        </p:txBody>
      </p:sp>
      <p:sp>
        <p:nvSpPr>
          <p:cNvPr id="42" name="Text Placeholder 19">
            <a:extLst>
              <a:ext uri="{FF2B5EF4-FFF2-40B4-BE49-F238E27FC236}">
                <a16:creationId xmlns:a16="http://schemas.microsoft.com/office/drawing/2014/main" id="{4A6F25C8-3FA1-454E-8327-82C4BB1881B8}"/>
              </a:ext>
            </a:extLst>
          </p:cNvPr>
          <p:cNvSpPr txBox="1">
            <a:spLocks/>
          </p:cNvSpPr>
          <p:nvPr/>
        </p:nvSpPr>
        <p:spPr>
          <a:xfrm>
            <a:off x="1371410" y="2363393"/>
            <a:ext cx="4870063" cy="3955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Key Personas</a:t>
            </a:r>
          </a:p>
          <a:p>
            <a:endParaRPr lang="en-US" dirty="0"/>
          </a:p>
        </p:txBody>
      </p:sp>
      <p:sp>
        <p:nvSpPr>
          <p:cNvPr id="43" name="Text Placeholder 20">
            <a:extLst>
              <a:ext uri="{FF2B5EF4-FFF2-40B4-BE49-F238E27FC236}">
                <a16:creationId xmlns:a16="http://schemas.microsoft.com/office/drawing/2014/main" id="{538CD2B0-1FC2-5B47-9FFC-5FBD20C8C61A}"/>
              </a:ext>
            </a:extLst>
          </p:cNvPr>
          <p:cNvSpPr txBox="1">
            <a:spLocks/>
          </p:cNvSpPr>
          <p:nvPr/>
        </p:nvSpPr>
        <p:spPr>
          <a:xfrm>
            <a:off x="1371410" y="1874422"/>
            <a:ext cx="4870063" cy="3955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sp>
        <p:nvSpPr>
          <p:cNvPr id="45" name="Text Placeholder 2">
            <a:extLst>
              <a:ext uri="{FF2B5EF4-FFF2-40B4-BE49-F238E27FC236}">
                <a16:creationId xmlns:a16="http://schemas.microsoft.com/office/drawing/2014/main" id="{1277997E-AEAB-7D45-BC4D-19F56F41A766}"/>
              </a:ext>
            </a:extLst>
          </p:cNvPr>
          <p:cNvSpPr txBox="1">
            <a:spLocks/>
          </p:cNvSpPr>
          <p:nvPr/>
        </p:nvSpPr>
        <p:spPr>
          <a:xfrm>
            <a:off x="6313929" y="3382688"/>
            <a:ext cx="797162" cy="395539"/>
          </a:xfrm>
          <a:prstGeom prst="rect">
            <a:avLst/>
          </a:prstGeom>
          <a:noFill/>
        </p:spPr>
        <p:txBody>
          <a:bodyPr>
            <a:norm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700" dirty="0"/>
              <a:t>13-18</a:t>
            </a:r>
          </a:p>
        </p:txBody>
      </p:sp>
      <p:sp>
        <p:nvSpPr>
          <p:cNvPr id="46" name="Text Placeholder 3">
            <a:extLst>
              <a:ext uri="{FF2B5EF4-FFF2-40B4-BE49-F238E27FC236}">
                <a16:creationId xmlns:a16="http://schemas.microsoft.com/office/drawing/2014/main" id="{147B5149-1A53-8A4C-82A7-20B3379517D0}"/>
              </a:ext>
            </a:extLst>
          </p:cNvPr>
          <p:cNvSpPr txBox="1">
            <a:spLocks/>
          </p:cNvSpPr>
          <p:nvPr/>
        </p:nvSpPr>
        <p:spPr>
          <a:xfrm>
            <a:off x="6458626" y="2905528"/>
            <a:ext cx="652465" cy="395563"/>
          </a:xfrm>
          <a:prstGeom prst="rect">
            <a:avLst/>
          </a:prstGeom>
          <a:noFill/>
        </p:spPr>
        <p:txBody>
          <a:bodyPr>
            <a:norm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700" dirty="0"/>
              <a:t>11</a:t>
            </a:r>
          </a:p>
        </p:txBody>
      </p:sp>
      <p:sp>
        <p:nvSpPr>
          <p:cNvPr id="47" name="Text Placeholder 4">
            <a:extLst>
              <a:ext uri="{FF2B5EF4-FFF2-40B4-BE49-F238E27FC236}">
                <a16:creationId xmlns:a16="http://schemas.microsoft.com/office/drawing/2014/main" id="{CC566BCF-2547-A44E-B12E-A875057061C7}"/>
              </a:ext>
            </a:extLst>
          </p:cNvPr>
          <p:cNvSpPr txBox="1">
            <a:spLocks/>
          </p:cNvSpPr>
          <p:nvPr/>
        </p:nvSpPr>
        <p:spPr>
          <a:xfrm>
            <a:off x="6313929" y="2363393"/>
            <a:ext cx="797162" cy="395563"/>
          </a:xfrm>
          <a:prstGeom prst="rect">
            <a:avLst/>
          </a:prstGeom>
          <a:noFill/>
        </p:spPr>
        <p:txBody>
          <a:bodyPr>
            <a:norm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700" dirty="0"/>
              <a:t>13</a:t>
            </a:r>
          </a:p>
        </p:txBody>
      </p:sp>
      <p:sp>
        <p:nvSpPr>
          <p:cNvPr id="48" name="Text Placeholder 5">
            <a:extLst>
              <a:ext uri="{FF2B5EF4-FFF2-40B4-BE49-F238E27FC236}">
                <a16:creationId xmlns:a16="http://schemas.microsoft.com/office/drawing/2014/main" id="{5E14E5E9-77DD-F140-90BA-A3925FD347A4}"/>
              </a:ext>
            </a:extLst>
          </p:cNvPr>
          <p:cNvSpPr txBox="1">
            <a:spLocks/>
          </p:cNvSpPr>
          <p:nvPr/>
        </p:nvSpPr>
        <p:spPr>
          <a:xfrm>
            <a:off x="6313929" y="1874374"/>
            <a:ext cx="797162" cy="395658"/>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700" dirty="0"/>
              <a:t>9</a:t>
            </a:r>
          </a:p>
        </p:txBody>
      </p:sp>
      <p:sp>
        <p:nvSpPr>
          <p:cNvPr id="50" name="Text Placeholder 7">
            <a:extLst>
              <a:ext uri="{FF2B5EF4-FFF2-40B4-BE49-F238E27FC236}">
                <a16:creationId xmlns:a16="http://schemas.microsoft.com/office/drawing/2014/main" id="{51D21260-E809-E844-8DB2-B0DEC8C15E10}"/>
              </a:ext>
            </a:extLst>
          </p:cNvPr>
          <p:cNvSpPr txBox="1">
            <a:spLocks/>
          </p:cNvSpPr>
          <p:nvPr/>
        </p:nvSpPr>
        <p:spPr>
          <a:xfrm>
            <a:off x="7183547" y="3382676"/>
            <a:ext cx="5189810" cy="3955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Email and Talk Track Detail</a:t>
            </a:r>
          </a:p>
          <a:p>
            <a:endParaRPr lang="en-US" dirty="0"/>
          </a:p>
        </p:txBody>
      </p:sp>
      <p:sp>
        <p:nvSpPr>
          <p:cNvPr id="51" name="Text Placeholder 8">
            <a:extLst>
              <a:ext uri="{FF2B5EF4-FFF2-40B4-BE49-F238E27FC236}">
                <a16:creationId xmlns:a16="http://schemas.microsoft.com/office/drawing/2014/main" id="{F0257EC9-530D-034E-B4C7-5279737F3440}"/>
              </a:ext>
            </a:extLst>
          </p:cNvPr>
          <p:cNvSpPr txBox="1">
            <a:spLocks/>
          </p:cNvSpPr>
          <p:nvPr/>
        </p:nvSpPr>
        <p:spPr>
          <a:xfrm>
            <a:off x="7183547" y="2905528"/>
            <a:ext cx="5189810" cy="3955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Asset Overview</a:t>
            </a:r>
          </a:p>
          <a:p>
            <a:endParaRPr lang="en-US" dirty="0"/>
          </a:p>
        </p:txBody>
      </p:sp>
      <p:sp>
        <p:nvSpPr>
          <p:cNvPr id="52" name="Text Placeholder 9">
            <a:extLst>
              <a:ext uri="{FF2B5EF4-FFF2-40B4-BE49-F238E27FC236}">
                <a16:creationId xmlns:a16="http://schemas.microsoft.com/office/drawing/2014/main" id="{6D712398-5F9C-924C-9CD8-820CD55742AE}"/>
              </a:ext>
            </a:extLst>
          </p:cNvPr>
          <p:cNvSpPr txBox="1">
            <a:spLocks/>
          </p:cNvSpPr>
          <p:nvPr/>
        </p:nvSpPr>
        <p:spPr>
          <a:xfrm>
            <a:off x="7183547" y="2363393"/>
            <a:ext cx="5189810" cy="3955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Timeline Overview</a:t>
            </a:r>
          </a:p>
        </p:txBody>
      </p:sp>
      <p:sp>
        <p:nvSpPr>
          <p:cNvPr id="53" name="Text Placeholder 10">
            <a:extLst>
              <a:ext uri="{FF2B5EF4-FFF2-40B4-BE49-F238E27FC236}">
                <a16:creationId xmlns:a16="http://schemas.microsoft.com/office/drawing/2014/main" id="{02B84886-B059-B14C-B2B0-718719695428}"/>
              </a:ext>
            </a:extLst>
          </p:cNvPr>
          <p:cNvSpPr txBox="1">
            <a:spLocks/>
          </p:cNvSpPr>
          <p:nvPr/>
        </p:nvSpPr>
        <p:spPr>
          <a:xfrm>
            <a:off x="7183547" y="1874422"/>
            <a:ext cx="5189810" cy="3955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Follow Up Touch Plan </a:t>
            </a:r>
            <a:endParaRPr lang="en-US" dirty="0"/>
          </a:p>
        </p:txBody>
      </p:sp>
    </p:spTree>
    <p:extLst>
      <p:ext uri="{BB962C8B-B14F-4D97-AF65-F5344CB8AC3E}">
        <p14:creationId xmlns:p14="http://schemas.microsoft.com/office/powerpoint/2010/main" val="129439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C4C72E-B4AC-4590-A01E-32D4CADF7FA2}"/>
              </a:ext>
            </a:extLst>
          </p:cNvPr>
          <p:cNvSpPr>
            <a:spLocks noGrp="1"/>
          </p:cNvSpPr>
          <p:nvPr>
            <p:ph type="body" sz="quarter" idx="11"/>
          </p:nvPr>
        </p:nvSpPr>
        <p:spPr/>
        <p:txBody>
          <a:bodyPr/>
          <a:lstStyle/>
          <a:p>
            <a:r>
              <a:rPr lang="en-US" dirty="0"/>
              <a:t>The Hidden Cost of QuickBooks </a:t>
            </a:r>
          </a:p>
          <a:p>
            <a:endParaRPr lang="en-US" dirty="0"/>
          </a:p>
        </p:txBody>
      </p:sp>
      <p:sp>
        <p:nvSpPr>
          <p:cNvPr id="6" name="Content Placeholder 5">
            <a:extLst>
              <a:ext uri="{FF2B5EF4-FFF2-40B4-BE49-F238E27FC236}">
                <a16:creationId xmlns:a16="http://schemas.microsoft.com/office/drawing/2014/main" id="{25FA4CF4-2B7E-45AF-AAD9-418DB28CFA27}"/>
              </a:ext>
            </a:extLst>
          </p:cNvPr>
          <p:cNvSpPr>
            <a:spLocks noGrp="1"/>
          </p:cNvSpPr>
          <p:nvPr>
            <p:ph sz="quarter" idx="14"/>
          </p:nvPr>
        </p:nvSpPr>
        <p:spPr>
          <a:xfrm>
            <a:off x="768875" y="1498257"/>
            <a:ext cx="5547873" cy="4506912"/>
          </a:xfrm>
        </p:spPr>
        <p:txBody>
          <a:bodyPr/>
          <a:lstStyle/>
          <a:p>
            <a:pPr lvl="0">
              <a:defRPr/>
            </a:pPr>
            <a:r>
              <a:rPr lang="en-US" sz="1600" dirty="0">
                <a:solidFill>
                  <a:srgbClr val="312D2A"/>
                </a:solidFill>
                <a:latin typeface="Oracle Sans"/>
              </a:rPr>
              <a:t>Post the white paper attachment accompanied by this suggested social copy on your </a:t>
            </a:r>
            <a:r>
              <a:rPr lang="en-US" sz="1600" b="1" dirty="0">
                <a:solidFill>
                  <a:srgbClr val="AE562C"/>
                </a:solidFill>
                <a:latin typeface="Oracle Sans"/>
              </a:rPr>
              <a:t>corporate account</a:t>
            </a:r>
            <a:r>
              <a:rPr lang="en-US" sz="1600" dirty="0">
                <a:solidFill>
                  <a:srgbClr val="312D2A"/>
                </a:solidFill>
                <a:latin typeface="Oracle Sans"/>
              </a:rPr>
              <a:t>.</a:t>
            </a:r>
          </a:p>
          <a:p>
            <a:pPr lvl="0">
              <a:defRPr/>
            </a:pPr>
            <a:endParaRPr lang="en-US" sz="1600" b="1" dirty="0">
              <a:solidFill>
                <a:srgbClr val="312D2A"/>
              </a:solidFill>
              <a:latin typeface="Oracle Sans"/>
              <a:cs typeface="+mn-cs"/>
            </a:endParaRPr>
          </a:p>
          <a:p>
            <a:pPr lvl="0">
              <a:defRPr/>
            </a:pPr>
            <a:r>
              <a:rPr lang="en-US" sz="1600" b="1" dirty="0">
                <a:solidFill>
                  <a:srgbClr val="312D2A"/>
                </a:solidFill>
                <a:latin typeface="Oracle Sans" panose="020B0503020204020204" pitchFamily="34" charset="0"/>
                <a:cs typeface="Oracle Sans" panose="020B0503020204020204" pitchFamily="34" charset="0"/>
              </a:rPr>
              <a:t>Recommended Social Channels: </a:t>
            </a:r>
            <a:r>
              <a:rPr lang="en-US" sz="1600" dirty="0">
                <a:solidFill>
                  <a:srgbClr val="312D2A"/>
                </a:solidFill>
                <a:latin typeface="Oracle Sans" panose="020B0503020204020204" pitchFamily="34" charset="0"/>
                <a:cs typeface="Oracle Sans" panose="020B0503020204020204" pitchFamily="34" charset="0"/>
              </a:rPr>
              <a:t>LinkedIn</a:t>
            </a:r>
            <a:endParaRPr kumimoji="0" lang="en-US" sz="1600" i="0" u="none" strike="noStrike" kern="1200" cap="none" spc="0" normalizeH="0" baseline="0" noProof="0" dirty="0">
              <a:ln>
                <a:noFill/>
              </a:ln>
              <a:solidFill>
                <a:srgbClr val="312D2A"/>
              </a:solidFill>
              <a:effectLst/>
              <a:uLnTx/>
              <a:uFillTx/>
              <a:latin typeface="Oracle Sans" panose="020B0503020204020204" pitchFamily="34" charset="0"/>
              <a:cs typeface="Oracle Sans" panose="020B0503020204020204" pitchFamily="34" charset="0"/>
            </a:endParaRPr>
          </a:p>
          <a:p>
            <a:r>
              <a:rPr lang="en-US" sz="1600" b="1" dirty="0">
                <a:solidFill>
                  <a:srgbClr val="312D2A"/>
                </a:solidFill>
                <a:latin typeface="Oracle Sans" panose="020B0503020204020204" pitchFamily="34" charset="0"/>
                <a:cs typeface="Oracle Sans" panose="020B0503020204020204" pitchFamily="34" charset="0"/>
              </a:rPr>
              <a:t>Post Copy: </a:t>
            </a:r>
            <a:r>
              <a:rPr lang="en-US" sz="1600" dirty="0">
                <a:latin typeface="Oracle Sans" panose="020B0503020204020204" pitchFamily="34" charset="0"/>
                <a:cs typeface="Oracle Sans" panose="020B0503020204020204" pitchFamily="34" charset="0"/>
              </a:rPr>
              <a:t>What’s the hidden cost of QuickBooks? Manual processes, multiple systems, inefficiencies, integration challenges, auditability concerns, and the list goes on... If your business is experiencing any of these pains with QuickBooks, it’s time to move to NetSuite for more efficient and effective business operations.</a:t>
            </a:r>
          </a:p>
          <a:p>
            <a:pPr lvl="0">
              <a:defRPr/>
            </a:pPr>
            <a:endParaRPr kumimoji="0" lang="en-US" sz="1400" b="0" i="0" u="none" strike="noStrike" kern="1200" cap="none" spc="0" normalizeH="0" baseline="0" noProof="0" dirty="0">
              <a:ln>
                <a:noFill/>
              </a:ln>
              <a:solidFill>
                <a:srgbClr val="312D2A"/>
              </a:solidFill>
              <a:effectLst/>
              <a:uLnTx/>
              <a:uFillTx/>
              <a:latin typeface="Oracle Sans"/>
              <a:ea typeface="+mn-ea"/>
              <a:cs typeface="+mn-cs"/>
            </a:endParaRPr>
          </a:p>
          <a:p>
            <a:pPr lvl="0">
              <a:defRPr/>
            </a:pPr>
            <a:endParaRPr kumimoji="0" lang="en-US" sz="1400" b="0" i="0" u="none" strike="noStrike" kern="1200" cap="none" spc="0" normalizeH="0" baseline="0" noProof="0" dirty="0">
              <a:ln>
                <a:noFill/>
              </a:ln>
              <a:solidFill>
                <a:srgbClr val="312D2A"/>
              </a:solidFill>
              <a:effectLst/>
              <a:highlight>
                <a:srgbClr val="FFFF00"/>
              </a:highlight>
              <a:uLnTx/>
              <a:uFillTx/>
              <a:latin typeface="Oracle Sans"/>
              <a:ea typeface="+mn-ea"/>
              <a:cs typeface="+mn-cs"/>
            </a:endParaRPr>
          </a:p>
          <a:p>
            <a:endParaRPr lang="en-US" sz="1400" dirty="0"/>
          </a:p>
        </p:txBody>
      </p:sp>
      <p:sp>
        <p:nvSpPr>
          <p:cNvPr id="4" name="Title 3">
            <a:extLst>
              <a:ext uri="{FF2B5EF4-FFF2-40B4-BE49-F238E27FC236}">
                <a16:creationId xmlns:a16="http://schemas.microsoft.com/office/drawing/2014/main" id="{886E490E-76DD-46FE-AF00-6B13130ACAC4}"/>
              </a:ext>
            </a:extLst>
          </p:cNvPr>
          <p:cNvSpPr>
            <a:spLocks noGrp="1"/>
          </p:cNvSpPr>
          <p:nvPr>
            <p:ph type="title"/>
          </p:nvPr>
        </p:nvSpPr>
        <p:spPr/>
        <p:txBody>
          <a:bodyPr/>
          <a:lstStyle/>
          <a:p>
            <a:r>
              <a:rPr lang="en-US" dirty="0"/>
              <a:t>Social Post: White Paper #2 </a:t>
            </a:r>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6"/>
          </p:nvPr>
        </p:nvSpPr>
        <p:spPr/>
        <p:txBody>
          <a:bodyPr/>
          <a:lstStyle/>
          <a:p>
            <a:r>
              <a:rPr lang="en-US"/>
              <a:t>Copyright © 2021, Oracle and/or its affiliates  |  Confidential: Internal/Restricted/Highly Restricted</a:t>
            </a:r>
            <a:endParaRPr lang="en-US" dirty="0"/>
          </a:p>
        </p:txBody>
      </p: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7"/>
          </p:nvPr>
        </p:nvSpPr>
        <p:spPr/>
        <p:txBody>
          <a:bodyPr/>
          <a:lstStyle/>
          <a:p>
            <a:fld id="{345D60D9-5372-5F40-9443-0F9AE5BDC3C8}" type="slidenum">
              <a:rPr lang="en-US" smtClean="0"/>
              <a:pPr/>
              <a:t>20</a:t>
            </a:fld>
            <a:endParaRPr lang="en-US" dirty="0"/>
          </a:p>
        </p:txBody>
      </p:sp>
      <p:sp>
        <p:nvSpPr>
          <p:cNvPr id="17" name="Content Placeholder 5">
            <a:extLst>
              <a:ext uri="{FF2B5EF4-FFF2-40B4-BE49-F238E27FC236}">
                <a16:creationId xmlns:a16="http://schemas.microsoft.com/office/drawing/2014/main" id="{DEF9A699-95FB-194D-A698-E16CB5BD1A65}"/>
              </a:ext>
            </a:extLst>
          </p:cNvPr>
          <p:cNvSpPr txBox="1">
            <a:spLocks/>
          </p:cNvSpPr>
          <p:nvPr/>
        </p:nvSpPr>
        <p:spPr>
          <a:xfrm>
            <a:off x="7461029" y="410444"/>
            <a:ext cx="7419240" cy="13464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dirty="0">
                <a:solidFill>
                  <a:srgbClr val="312D2A"/>
                </a:solidFill>
                <a:latin typeface="Oracle Sans"/>
                <a:cs typeface="+mn-cs"/>
              </a:rPr>
              <a:t>Social Post Example</a:t>
            </a:r>
            <a:endParaRPr lang="en-US" sz="1400" dirty="0">
              <a:solidFill>
                <a:srgbClr val="312D2A"/>
              </a:solidFill>
              <a:highlight>
                <a:srgbClr val="FFFF00"/>
              </a:highlight>
              <a:latin typeface="Oracle Sans"/>
              <a:cs typeface="+mn-cs"/>
            </a:endParaRPr>
          </a:p>
          <a:p>
            <a:endParaRPr lang="en-US" sz="1400" dirty="0"/>
          </a:p>
        </p:txBody>
      </p:sp>
      <p:pic>
        <p:nvPicPr>
          <p:cNvPr id="13" name="Picture 12">
            <a:extLst>
              <a:ext uri="{FF2B5EF4-FFF2-40B4-BE49-F238E27FC236}">
                <a16:creationId xmlns:a16="http://schemas.microsoft.com/office/drawing/2014/main" id="{E16D42EF-2A92-B04C-8323-6409517055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8800" y="1052750"/>
            <a:ext cx="3472428" cy="698267"/>
          </a:xfrm>
          <a:prstGeom prst="rect">
            <a:avLst/>
          </a:prstGeom>
        </p:spPr>
      </p:pic>
      <p:sp>
        <p:nvSpPr>
          <p:cNvPr id="25" name="TextBox 24">
            <a:extLst>
              <a:ext uri="{FF2B5EF4-FFF2-40B4-BE49-F238E27FC236}">
                <a16:creationId xmlns:a16="http://schemas.microsoft.com/office/drawing/2014/main" id="{91D574DD-2504-6443-9146-E9F29336FBE0}"/>
              </a:ext>
            </a:extLst>
          </p:cNvPr>
          <p:cNvSpPr txBox="1"/>
          <p:nvPr/>
        </p:nvSpPr>
        <p:spPr>
          <a:xfrm>
            <a:off x="7366605" y="1065811"/>
            <a:ext cx="3472428" cy="1015663"/>
          </a:xfrm>
          <a:prstGeom prst="rect">
            <a:avLst/>
          </a:prstGeom>
          <a:noFill/>
        </p:spPr>
        <p:txBody>
          <a:bodyPr wrap="square" rtlCol="0">
            <a:spAutoFit/>
          </a:bodyPr>
          <a:lstStyle/>
          <a:p>
            <a:r>
              <a:rPr lang="en-US" sz="1000" dirty="0"/>
              <a:t>What’s the hidden cost of QuickBooks? Manual processes, multiple systems, inefficiencies, integration challenges, auditability concerns, and the list goes on... If your business is experiencing any of these pains with QuickBooks, it’s time to move to NetSuite for more efficient and effective business operations.</a:t>
            </a:r>
          </a:p>
        </p:txBody>
      </p:sp>
      <p:pic>
        <p:nvPicPr>
          <p:cNvPr id="14" name="Picture 2" descr="Linkedin-logo | myCloudDoor - Expertise for Cloud Transition">
            <a:extLst>
              <a:ext uri="{FF2B5EF4-FFF2-40B4-BE49-F238E27FC236}">
                <a16:creationId xmlns:a16="http://schemas.microsoft.com/office/drawing/2014/main" id="{22E4C331-7F44-4CAB-A513-338575E40F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68" r="22417"/>
          <a:stretch/>
        </p:blipFill>
        <p:spPr bwMode="auto">
          <a:xfrm>
            <a:off x="11170649" y="378355"/>
            <a:ext cx="571948" cy="579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C72C0A9-56C4-EB1F-178A-819A7729B5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240" y="577175"/>
            <a:ext cx="3479191" cy="528086"/>
          </a:xfrm>
          <a:prstGeom prst="rect">
            <a:avLst/>
          </a:prstGeom>
        </p:spPr>
      </p:pic>
      <p:sp>
        <p:nvSpPr>
          <p:cNvPr id="16" name="TextBox 15">
            <a:extLst>
              <a:ext uri="{FF2B5EF4-FFF2-40B4-BE49-F238E27FC236}">
                <a16:creationId xmlns:a16="http://schemas.microsoft.com/office/drawing/2014/main" id="{28B680E2-258B-A141-992B-4C7F91BC58A4}"/>
              </a:ext>
            </a:extLst>
          </p:cNvPr>
          <p:cNvSpPr txBox="1"/>
          <p:nvPr/>
        </p:nvSpPr>
        <p:spPr>
          <a:xfrm>
            <a:off x="762000" y="4265256"/>
            <a:ext cx="5547873" cy="646331"/>
          </a:xfrm>
          <a:prstGeom prst="rect">
            <a:avLst/>
          </a:prstGeom>
          <a:noFill/>
        </p:spPr>
        <p:txBody>
          <a:bodyPr wrap="square">
            <a:spAutoFit/>
          </a:bodyPr>
          <a:lstStyle/>
          <a:p>
            <a:r>
              <a:rPr lang="en-US" b="1" dirty="0">
                <a:solidFill>
                  <a:srgbClr val="00688C"/>
                </a:solidFill>
              </a:rPr>
              <a:t>NOTE: CTA highlighted in blue, feel free to augment as needed. </a:t>
            </a:r>
          </a:p>
        </p:txBody>
      </p:sp>
      <p:pic>
        <p:nvPicPr>
          <p:cNvPr id="18" name="Picture 17">
            <a:extLst>
              <a:ext uri="{FF2B5EF4-FFF2-40B4-BE49-F238E27FC236}">
                <a16:creationId xmlns:a16="http://schemas.microsoft.com/office/drawing/2014/main" id="{0797CDCE-1E24-2B8C-7970-2155C24B8C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7240" y="2021368"/>
            <a:ext cx="3475549" cy="4487776"/>
          </a:xfrm>
          <a:prstGeom prst="rect">
            <a:avLst/>
          </a:prstGeom>
        </p:spPr>
      </p:pic>
    </p:spTree>
    <p:extLst>
      <p:ext uri="{BB962C8B-B14F-4D97-AF65-F5344CB8AC3E}">
        <p14:creationId xmlns:p14="http://schemas.microsoft.com/office/powerpoint/2010/main" val="313934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9F6BE6-FD58-4FCF-B357-4257F8160877}"/>
              </a:ext>
            </a:extLst>
          </p:cNvPr>
          <p:cNvSpPr>
            <a:spLocks noGrp="1"/>
          </p:cNvSpPr>
          <p:nvPr>
            <p:ph type="body" sz="quarter" idx="11"/>
          </p:nvPr>
        </p:nvSpPr>
        <p:spPr/>
        <p:txBody>
          <a:bodyPr/>
          <a:lstStyle/>
          <a:p>
            <a:r>
              <a:rPr lang="en-US" dirty="0"/>
              <a:t>The Hidden Cost of QuickBooks </a:t>
            </a:r>
          </a:p>
        </p:txBody>
      </p:sp>
      <p:sp>
        <p:nvSpPr>
          <p:cNvPr id="4" name="Title 3">
            <a:extLst>
              <a:ext uri="{FF2B5EF4-FFF2-40B4-BE49-F238E27FC236}">
                <a16:creationId xmlns:a16="http://schemas.microsoft.com/office/drawing/2014/main" id="{5BA6FAEA-1B19-4F50-83FD-A33C9AB72BF7}"/>
              </a:ext>
            </a:extLst>
          </p:cNvPr>
          <p:cNvSpPr>
            <a:spLocks noGrp="1"/>
          </p:cNvSpPr>
          <p:nvPr>
            <p:ph type="title"/>
          </p:nvPr>
        </p:nvSpPr>
        <p:spPr/>
        <p:txBody>
          <a:bodyPr/>
          <a:lstStyle/>
          <a:p>
            <a:r>
              <a:rPr lang="en-US" dirty="0"/>
              <a:t>Follow Up Email: White Paper #2</a:t>
            </a:r>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3"/>
          </p:nvPr>
        </p:nvSpPr>
        <p:spPr/>
        <p:txBody>
          <a:bodyPr/>
          <a:lstStyle/>
          <a:p>
            <a:r>
              <a:rPr lang="en-US"/>
              <a:t>Copyright © 2021, Oracle and/or its affiliates  |  Confidential: Internal/Restricted/Highly Restricted</a:t>
            </a:r>
            <a:endParaRPr lang="en-US" dirty="0"/>
          </a:p>
        </p:txBody>
      </p: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4"/>
          </p:nvPr>
        </p:nvSpPr>
        <p:spPr/>
        <p:txBody>
          <a:bodyPr/>
          <a:lstStyle/>
          <a:p>
            <a:fld id="{345D60D9-5372-5F40-9443-0F9AE5BDC3C8}" type="slidenum">
              <a:rPr lang="en-US" smtClean="0"/>
              <a:pPr/>
              <a:t>21</a:t>
            </a:fld>
            <a:endParaRPr lang="en-US" dirty="0"/>
          </a:p>
        </p:txBody>
      </p:sp>
      <p:sp>
        <p:nvSpPr>
          <p:cNvPr id="12" name="Text Placeholder 4">
            <a:extLst>
              <a:ext uri="{FF2B5EF4-FFF2-40B4-BE49-F238E27FC236}">
                <a16:creationId xmlns:a16="http://schemas.microsoft.com/office/drawing/2014/main" id="{136FE60B-3705-AD49-9485-25E43A4FAD26}"/>
              </a:ext>
            </a:extLst>
          </p:cNvPr>
          <p:cNvSpPr txBox="1">
            <a:spLocks/>
          </p:cNvSpPr>
          <p:nvPr/>
        </p:nvSpPr>
        <p:spPr>
          <a:xfrm>
            <a:off x="768876" y="1618418"/>
            <a:ext cx="6885958" cy="4839786"/>
          </a:xfrm>
          <a:prstGeom prst="rect">
            <a:avLst/>
          </a:prstGeom>
          <a:solidFill>
            <a:srgbClr val="E7F2F5"/>
          </a:solidFill>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274320" numCol="1" spcCol="38100" rtlCol="0" anchor="t">
            <a:sp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latin typeface="Oracle Sans" panose="020B0503020204020204" pitchFamily="34" charset="0"/>
                <a:cs typeface="Oracle Sans" panose="020B0503020204020204" pitchFamily="34" charset="0"/>
              </a:rPr>
              <a:t>[SUBJECT LINE]</a:t>
            </a:r>
            <a:r>
              <a:rPr lang="en-US" sz="1500" dirty="0">
                <a:latin typeface="Oracle Sans" panose="020B0503020204020204" pitchFamily="34" charset="0"/>
                <a:cs typeface="Oracle Sans" panose="020B0503020204020204" pitchFamily="34" charset="0"/>
              </a:rPr>
              <a:t> Follow Up: The True Cost of QuickBooks</a:t>
            </a:r>
          </a:p>
          <a:p>
            <a:endParaRPr lang="en-US" sz="1500" dirty="0">
              <a:latin typeface="Oracle Sans" panose="020B0503020204020204" pitchFamily="34" charset="0"/>
              <a:cs typeface="Oracle Sans" panose="020B0503020204020204" pitchFamily="34" charset="0"/>
            </a:endParaRPr>
          </a:p>
          <a:p>
            <a:pPr>
              <a:lnSpc>
                <a:spcPct val="100000"/>
              </a:lnSpc>
              <a:spcBef>
                <a:spcPts val="0"/>
              </a:spcBef>
            </a:pPr>
            <a:r>
              <a:rPr lang="en-US" sz="1500" dirty="0">
                <a:latin typeface="Oracle Sans" panose="020B0503020204020204" pitchFamily="34" charset="0"/>
                <a:cs typeface="Oracle Sans" panose="020B0503020204020204" pitchFamily="34" charset="0"/>
              </a:rPr>
              <a:t>Hi </a:t>
            </a:r>
            <a:r>
              <a:rPr lang="en-US" sz="1500" dirty="0">
                <a:highlight>
                  <a:srgbClr val="FFFF00"/>
                </a:highlight>
                <a:latin typeface="Oracle Sans" panose="020B0503020204020204" pitchFamily="34" charset="0"/>
                <a:cs typeface="Oracle Sans" panose="020B0503020204020204" pitchFamily="34" charset="0"/>
              </a:rPr>
              <a:t>[FIRST NAME]</a:t>
            </a:r>
            <a:r>
              <a:rPr lang="en-US" sz="1500" dirty="0">
                <a:latin typeface="Oracle Sans" panose="020B0503020204020204" pitchFamily="34" charset="0"/>
                <a:cs typeface="Oracle Sans" panose="020B0503020204020204" pitchFamily="34" charset="0"/>
              </a:rPr>
              <a:t>,</a:t>
            </a:r>
            <a:br>
              <a:rPr lang="en-US" sz="1500" dirty="0">
                <a:latin typeface="Oracle Sans" panose="020B0503020204020204" pitchFamily="34" charset="0"/>
                <a:cs typeface="Oracle Sans" panose="020B0503020204020204" pitchFamily="34" charset="0"/>
              </a:rPr>
            </a:br>
            <a:r>
              <a:rPr lang="en-US" sz="1500" dirty="0">
                <a:latin typeface="Oracle Sans" panose="020B0503020204020204" pitchFamily="34" charset="0"/>
                <a:cs typeface="Oracle Sans" panose="020B0503020204020204" pitchFamily="34" charset="0"/>
              </a:rPr>
              <a:t> </a:t>
            </a:r>
            <a:br>
              <a:rPr lang="en-US" sz="1500" dirty="0">
                <a:latin typeface="Oracle Sans" panose="020B0503020204020204" pitchFamily="34" charset="0"/>
                <a:cs typeface="Oracle Sans" panose="020B0503020204020204" pitchFamily="34" charset="0"/>
              </a:rPr>
            </a:br>
            <a:r>
              <a:rPr lang="en-US" sz="1500" dirty="0">
                <a:latin typeface="Oracle Sans" panose="020B0503020204020204" pitchFamily="34" charset="0"/>
                <a:cs typeface="Oracle Sans" panose="020B0503020204020204" pitchFamily="34" charset="0"/>
              </a:rPr>
              <a:t>For most businesses, QuickBooks offers a functional, entry-level accounting system that can meet their early needs. But with growth comes the need for a more sophisticated accounting system and stronger financial and inventory controls.</a:t>
            </a:r>
          </a:p>
          <a:p>
            <a:pPr>
              <a:lnSpc>
                <a:spcPct val="100000"/>
              </a:lnSpc>
              <a:spcBef>
                <a:spcPts val="0"/>
              </a:spcBef>
            </a:pPr>
            <a:r>
              <a:rPr lang="en-US" sz="1500" dirty="0">
                <a:latin typeface="Oracle Sans" panose="020B0503020204020204" pitchFamily="34" charset="0"/>
                <a:cs typeface="Oracle Sans" panose="020B0503020204020204" pitchFamily="34" charset="0"/>
              </a:rPr>
              <a:t> </a:t>
            </a:r>
          </a:p>
          <a:p>
            <a:pPr>
              <a:lnSpc>
                <a:spcPct val="100000"/>
              </a:lnSpc>
              <a:spcBef>
                <a:spcPts val="0"/>
              </a:spcBef>
            </a:pPr>
            <a:r>
              <a:rPr lang="en-US" sz="1500" dirty="0">
                <a:latin typeface="Oracle Sans" panose="020B0503020204020204" pitchFamily="34" charset="0"/>
                <a:cs typeface="Oracle Sans" panose="020B0503020204020204" pitchFamily="34" charset="0"/>
              </a:rPr>
              <a:t>By choosing NetSuite, you can eliminate the hidden costs of QuickBooks and increase efficiencies, improve productivity, and defer hiring costs to save money.</a:t>
            </a:r>
          </a:p>
          <a:p>
            <a:pPr>
              <a:lnSpc>
                <a:spcPct val="100000"/>
              </a:lnSpc>
              <a:spcBef>
                <a:spcPts val="0"/>
              </a:spcBef>
            </a:pPr>
            <a:r>
              <a:rPr lang="en-US" sz="1500" dirty="0">
                <a:latin typeface="Oracle Sans" panose="020B0503020204020204" pitchFamily="34" charset="0"/>
                <a:cs typeface="Oracle Sans" panose="020B0503020204020204" pitchFamily="34" charset="0"/>
              </a:rPr>
              <a:t> </a:t>
            </a:r>
          </a:p>
          <a:p>
            <a:pPr>
              <a:lnSpc>
                <a:spcPct val="100000"/>
              </a:lnSpc>
              <a:spcBef>
                <a:spcPts val="0"/>
              </a:spcBef>
            </a:pPr>
            <a:r>
              <a:rPr lang="en-US" sz="1500" b="1" dirty="0">
                <a:solidFill>
                  <a:srgbClr val="00688C"/>
                </a:solidFill>
                <a:cs typeface="+mn-cs"/>
              </a:rPr>
              <a:t>Do you have 15 minutes to chat </a:t>
            </a:r>
            <a:r>
              <a:rPr lang="en-US" sz="1500" dirty="0">
                <a:latin typeface="Oracle Sans" panose="020B0503020204020204" pitchFamily="34" charset="0"/>
                <a:cs typeface="Oracle Sans" panose="020B0503020204020204" pitchFamily="34" charset="0"/>
              </a:rPr>
              <a:t>about how NetSuite can serve as a comprehensive business system, scaling with your company as it grows?</a:t>
            </a:r>
          </a:p>
          <a:p>
            <a:pPr>
              <a:lnSpc>
                <a:spcPct val="100000"/>
              </a:lnSpc>
              <a:spcBef>
                <a:spcPts val="0"/>
              </a:spcBef>
            </a:pPr>
            <a:endParaRPr lang="en-GB" sz="1500" dirty="0">
              <a:latin typeface="Oracle Sans" panose="020B0503020204020204" pitchFamily="34" charset="0"/>
              <a:cs typeface="Oracle Sans" panose="020B0503020204020204" pitchFamily="34" charset="0"/>
            </a:endParaRPr>
          </a:p>
          <a:p>
            <a:pPr>
              <a:lnSpc>
                <a:spcPct val="100000"/>
              </a:lnSpc>
              <a:spcBef>
                <a:spcPts val="0"/>
              </a:spcBef>
            </a:pPr>
            <a:r>
              <a:rPr lang="en-GB" sz="1500" dirty="0">
                <a:latin typeface="Oracle Sans" panose="020B0503020204020204" pitchFamily="34" charset="0"/>
                <a:cs typeface="Oracle Sans" panose="020B0503020204020204" pitchFamily="34" charset="0"/>
              </a:rPr>
              <a:t>Thanks, </a:t>
            </a:r>
          </a:p>
          <a:p>
            <a:pPr>
              <a:lnSpc>
                <a:spcPct val="100000"/>
              </a:lnSpc>
              <a:spcBef>
                <a:spcPts val="0"/>
              </a:spcBef>
            </a:pPr>
            <a:r>
              <a:rPr lang="en-GB" sz="1500" dirty="0">
                <a:highlight>
                  <a:srgbClr val="FFFF00"/>
                </a:highlight>
                <a:latin typeface="Oracle Sans" panose="020B0503020204020204" pitchFamily="34" charset="0"/>
                <a:cs typeface="Oracle Sans" panose="020B0503020204020204" pitchFamily="34" charset="0"/>
              </a:rPr>
              <a:t>[SIGNATURE]</a:t>
            </a:r>
          </a:p>
        </p:txBody>
      </p:sp>
      <p:grpSp>
        <p:nvGrpSpPr>
          <p:cNvPr id="19" name="Group 18">
            <a:extLst>
              <a:ext uri="{FF2B5EF4-FFF2-40B4-BE49-F238E27FC236}">
                <a16:creationId xmlns:a16="http://schemas.microsoft.com/office/drawing/2014/main" id="{D8E9581E-661C-D44F-8A2B-D388B3BE5AC4}"/>
              </a:ext>
            </a:extLst>
          </p:cNvPr>
          <p:cNvGrpSpPr/>
          <p:nvPr/>
        </p:nvGrpSpPr>
        <p:grpSpPr>
          <a:xfrm>
            <a:off x="8389421" y="2390588"/>
            <a:ext cx="2283293" cy="2417095"/>
            <a:chOff x="1195456" y="325773"/>
            <a:chExt cx="516954" cy="516954"/>
          </a:xfrm>
        </p:grpSpPr>
        <p:sp>
          <p:nvSpPr>
            <p:cNvPr id="20" name="Oval 19">
              <a:extLst>
                <a:ext uri="{FF2B5EF4-FFF2-40B4-BE49-F238E27FC236}">
                  <a16:creationId xmlns:a16="http://schemas.microsoft.com/office/drawing/2014/main" id="{3B4D32B8-787E-9D4C-AD0D-D519CE2BB048}"/>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838">
              <a:extLst>
                <a:ext uri="{FF2B5EF4-FFF2-40B4-BE49-F238E27FC236}">
                  <a16:creationId xmlns:a16="http://schemas.microsoft.com/office/drawing/2014/main" id="{89BFB1FC-B882-1E4D-B544-30C446EBA81A}"/>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839">
              <a:extLst>
                <a:ext uri="{FF2B5EF4-FFF2-40B4-BE49-F238E27FC236}">
                  <a16:creationId xmlns:a16="http://schemas.microsoft.com/office/drawing/2014/main" id="{A115D685-FBDC-6648-A8E6-69FD2EC4F38B}"/>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840">
              <a:extLst>
                <a:ext uri="{FF2B5EF4-FFF2-40B4-BE49-F238E27FC236}">
                  <a16:creationId xmlns:a16="http://schemas.microsoft.com/office/drawing/2014/main" id="{AD460FE9-C9D2-B842-A7FF-1F9EA3EF8EA1}"/>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841">
              <a:extLst>
                <a:ext uri="{FF2B5EF4-FFF2-40B4-BE49-F238E27FC236}">
                  <a16:creationId xmlns:a16="http://schemas.microsoft.com/office/drawing/2014/main" id="{B894751B-89E9-9443-8DEE-76AB02658964}"/>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3EA0628C-C79E-7D42-B013-4E7879E45359}"/>
              </a:ext>
            </a:extLst>
          </p:cNvPr>
          <p:cNvSpPr txBox="1"/>
          <p:nvPr/>
        </p:nvSpPr>
        <p:spPr>
          <a:xfrm>
            <a:off x="7941315" y="5588442"/>
            <a:ext cx="3831585" cy="646331"/>
          </a:xfrm>
          <a:prstGeom prst="rect">
            <a:avLst/>
          </a:prstGeom>
          <a:noFill/>
        </p:spPr>
        <p:txBody>
          <a:bodyPr wrap="square">
            <a:spAutoFit/>
          </a:bodyPr>
          <a:lstStyle/>
          <a:p>
            <a:r>
              <a:rPr lang="en-US" b="1" dirty="0">
                <a:solidFill>
                  <a:srgbClr val="00688C"/>
                </a:solidFill>
              </a:rPr>
              <a:t>NOTE: CTA highlighted in blue. Feel free to augment as needed. </a:t>
            </a:r>
          </a:p>
        </p:txBody>
      </p:sp>
    </p:spTree>
    <p:extLst>
      <p:ext uri="{BB962C8B-B14F-4D97-AF65-F5344CB8AC3E}">
        <p14:creationId xmlns:p14="http://schemas.microsoft.com/office/powerpoint/2010/main" val="49332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421EA82-C1EB-8A42-A53E-0035BEE2F7F7}"/>
              </a:ext>
            </a:extLst>
          </p:cNvPr>
          <p:cNvSpPr txBox="1">
            <a:spLocks noGrp="1"/>
          </p:cNvSpPr>
          <p:nvPr>
            <p:ph type="title"/>
          </p:nvPr>
        </p:nvSpPr>
        <p:spPr>
          <a:xfrm>
            <a:off x="762000" y="543618"/>
            <a:ext cx="11764296" cy="82296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US" dirty="0"/>
              <a:t>Talk Track for Follow Up: White Paper #2 </a:t>
            </a:r>
            <a:br>
              <a:rPr lang="en-US" dirty="0"/>
            </a:br>
            <a:r>
              <a:rPr lang="en-US" sz="2000" b="0" dirty="0"/>
              <a:t>The Hidden Cost of QuickBooks </a:t>
            </a:r>
          </a:p>
        </p:txBody>
      </p:sp>
      <p:sp>
        <p:nvSpPr>
          <p:cNvPr id="2" name="Text Placeholder 1">
            <a:extLst>
              <a:ext uri="{FF2B5EF4-FFF2-40B4-BE49-F238E27FC236}">
                <a16:creationId xmlns:a16="http://schemas.microsoft.com/office/drawing/2014/main" id="{5A86445A-6944-344F-BCA0-12EE8CACE93F}"/>
              </a:ext>
            </a:extLst>
          </p:cNvPr>
          <p:cNvSpPr>
            <a:spLocks noGrp="1"/>
          </p:cNvSpPr>
          <p:nvPr>
            <p:ph type="body" sz="quarter" idx="43"/>
          </p:nvPr>
        </p:nvSpPr>
        <p:spPr>
          <a:xfrm>
            <a:off x="762001" y="1609724"/>
            <a:ext cx="7051958" cy="4505325"/>
          </a:xfrm>
        </p:spPr>
        <p:txBody>
          <a:bodyPr/>
          <a:lstStyle/>
          <a:p>
            <a:pPr marL="0" indent="0">
              <a:buNone/>
            </a:pPr>
            <a:r>
              <a:rPr lang="en-US" b="1" dirty="0"/>
              <a:t>Talk Track: </a:t>
            </a:r>
          </a:p>
          <a:p>
            <a:pPr marL="457200" lvl="2"/>
            <a:r>
              <a:rPr lang="en-US" dirty="0">
                <a:latin typeface="+mn-lt"/>
                <a:cs typeface="Oracle Sans Tab" panose="020B0503020204020204" pitchFamily="34" charset="0"/>
              </a:rPr>
              <a:t>As businesses grow, many find their company limited by the manual processes, errors and lack of real-time data that comes with having to add systems and constantly engineer short-term, quick fixes. A more robust financial system resolves many of the problems associated with QuickBooks. With NetSuite, financial activities appear as soon as they’re triggered, and decision-makers can quickly act upon both adverse and favorable business indicators from anywhere in the world.</a:t>
            </a:r>
          </a:p>
          <a:p>
            <a:pPr marL="457200" lvl="2"/>
            <a:endParaRPr lang="en-US" dirty="0"/>
          </a:p>
          <a:p>
            <a:pPr marL="0" indent="0">
              <a:buNone/>
            </a:pPr>
            <a:r>
              <a:rPr lang="en-US" b="1" dirty="0"/>
              <a:t>Follow Up Questions: </a:t>
            </a:r>
          </a:p>
          <a:p>
            <a:pPr marL="469265" lvl="1" indent="-285750"/>
            <a:r>
              <a:rPr lang="en-US" sz="1600" dirty="0"/>
              <a:t>What issues are you experiencing with QuickBooks?</a:t>
            </a:r>
          </a:p>
          <a:p>
            <a:pPr marL="469265" lvl="1" indent="-285750"/>
            <a:r>
              <a:rPr lang="en-US" sz="1600" dirty="0"/>
              <a:t>How can your business benefit from real-time data and improved decision-making?</a:t>
            </a:r>
          </a:p>
          <a:p>
            <a:pPr marL="469265" lvl="1" indent="-285750"/>
            <a:r>
              <a:rPr lang="en-US" sz="1600" dirty="0"/>
              <a:t>How much time are your employees spending on duplicate and manual processes?</a:t>
            </a:r>
          </a:p>
        </p:txBody>
      </p:sp>
      <p:sp>
        <p:nvSpPr>
          <p:cNvPr id="4" name="Footer Placeholder 3">
            <a:extLst>
              <a:ext uri="{FF2B5EF4-FFF2-40B4-BE49-F238E27FC236}">
                <a16:creationId xmlns:a16="http://schemas.microsoft.com/office/drawing/2014/main" id="{4C74A997-D333-2447-9917-0C8CC5973B38}"/>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EF78A39C-C91F-AE43-8A3A-5E073C234A77}"/>
              </a:ext>
            </a:extLst>
          </p:cNvPr>
          <p:cNvSpPr>
            <a:spLocks noGrp="1"/>
          </p:cNvSpPr>
          <p:nvPr>
            <p:ph type="sldNum" sz="quarter" idx="47"/>
          </p:nvPr>
        </p:nvSpPr>
        <p:spPr/>
        <p:txBody>
          <a:bodyPr/>
          <a:lstStyle/>
          <a:p>
            <a:fld id="{345D60D9-5372-5F40-9443-0F9AE5BDC3C8}" type="slidenum">
              <a:rPr lang="en-US" smtClean="0"/>
              <a:pPr/>
              <a:t>22</a:t>
            </a:fld>
            <a:endParaRPr lang="en-US" dirty="0"/>
          </a:p>
        </p:txBody>
      </p:sp>
      <p:grpSp>
        <p:nvGrpSpPr>
          <p:cNvPr id="32" name="Group 31">
            <a:extLst>
              <a:ext uri="{FF2B5EF4-FFF2-40B4-BE49-F238E27FC236}">
                <a16:creationId xmlns:a16="http://schemas.microsoft.com/office/drawing/2014/main" id="{691A1B88-DA26-B542-BCF5-FDC09624562F}"/>
              </a:ext>
            </a:extLst>
          </p:cNvPr>
          <p:cNvGrpSpPr/>
          <p:nvPr/>
        </p:nvGrpSpPr>
        <p:grpSpPr>
          <a:xfrm>
            <a:off x="8389421" y="2430855"/>
            <a:ext cx="2283293" cy="2367446"/>
            <a:chOff x="6397625" y="3290888"/>
            <a:chExt cx="585788" cy="587375"/>
          </a:xfrm>
        </p:grpSpPr>
        <p:sp>
          <p:nvSpPr>
            <p:cNvPr id="33" name="Oval 32">
              <a:extLst>
                <a:ext uri="{FF2B5EF4-FFF2-40B4-BE49-F238E27FC236}">
                  <a16:creationId xmlns:a16="http://schemas.microsoft.com/office/drawing/2014/main" id="{208F1181-1055-AB46-99CA-6A45264A3A83}"/>
                </a:ext>
              </a:extLst>
            </p:cNvPr>
            <p:cNvSpPr>
              <a:spLocks noChangeArrowheads="1"/>
            </p:cNvSpPr>
            <p:nvPr/>
          </p:nvSpPr>
          <p:spPr bwMode="auto">
            <a:xfrm>
              <a:off x="6397625" y="3290888"/>
              <a:ext cx="585788" cy="587375"/>
            </a:xfrm>
            <a:prstGeom prst="ellipse">
              <a:avLst/>
            </a:prstGeom>
            <a:solidFill>
              <a:srgbClr val="8A6988"/>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4" name="Group 33">
              <a:extLst>
                <a:ext uri="{FF2B5EF4-FFF2-40B4-BE49-F238E27FC236}">
                  <a16:creationId xmlns:a16="http://schemas.microsoft.com/office/drawing/2014/main" id="{1F9C067E-73A9-EC49-8E09-E481C691CB75}"/>
                </a:ext>
              </a:extLst>
            </p:cNvPr>
            <p:cNvGrpSpPr/>
            <p:nvPr/>
          </p:nvGrpSpPr>
          <p:grpSpPr>
            <a:xfrm>
              <a:off x="6546850" y="3398838"/>
              <a:ext cx="288926" cy="338137"/>
              <a:chOff x="6546850" y="3398838"/>
              <a:chExt cx="288926" cy="338137"/>
            </a:xfrm>
          </p:grpSpPr>
          <p:sp>
            <p:nvSpPr>
              <p:cNvPr id="35" name="Freeform 164">
                <a:extLst>
                  <a:ext uri="{FF2B5EF4-FFF2-40B4-BE49-F238E27FC236}">
                    <a16:creationId xmlns:a16="http://schemas.microsoft.com/office/drawing/2014/main" id="{35477E5D-2AEB-B143-95DC-C52108F16D42}"/>
                  </a:ext>
                </a:extLst>
              </p:cNvPr>
              <p:cNvSpPr>
                <a:spLocks noEditPoints="1"/>
              </p:cNvSpPr>
              <p:nvPr/>
            </p:nvSpPr>
            <p:spPr bwMode="auto">
              <a:xfrm>
                <a:off x="6596063" y="3398838"/>
                <a:ext cx="190500" cy="190500"/>
              </a:xfrm>
              <a:custGeom>
                <a:avLst/>
                <a:gdLst>
                  <a:gd name="T0" fmla="*/ 178 w 280"/>
                  <a:gd name="T1" fmla="*/ 236 h 280"/>
                  <a:gd name="T2" fmla="*/ 201 w 280"/>
                  <a:gd name="T3" fmla="*/ 255 h 280"/>
                  <a:gd name="T4" fmla="*/ 255 w 280"/>
                  <a:gd name="T5" fmla="*/ 223 h 280"/>
                  <a:gd name="T6" fmla="*/ 255 w 280"/>
                  <a:gd name="T7" fmla="*/ 201 h 280"/>
                  <a:gd name="T8" fmla="*/ 236 w 280"/>
                  <a:gd name="T9" fmla="*/ 178 h 280"/>
                  <a:gd name="T10" fmla="*/ 280 w 280"/>
                  <a:gd name="T11" fmla="*/ 162 h 280"/>
                  <a:gd name="T12" fmla="*/ 264 w 280"/>
                  <a:gd name="T13" fmla="*/ 102 h 280"/>
                  <a:gd name="T14" fmla="*/ 235 w 280"/>
                  <a:gd name="T15" fmla="*/ 99 h 280"/>
                  <a:gd name="T16" fmla="*/ 255 w 280"/>
                  <a:gd name="T17" fmla="*/ 57 h 280"/>
                  <a:gd name="T18" fmla="*/ 201 w 280"/>
                  <a:gd name="T19" fmla="*/ 25 h 280"/>
                  <a:gd name="T20" fmla="*/ 178 w 280"/>
                  <a:gd name="T21" fmla="*/ 44 h 280"/>
                  <a:gd name="T22" fmla="*/ 162 w 280"/>
                  <a:gd name="T23" fmla="*/ 0 h 280"/>
                  <a:gd name="T24" fmla="*/ 102 w 280"/>
                  <a:gd name="T25" fmla="*/ 16 h 280"/>
                  <a:gd name="T26" fmla="*/ 99 w 280"/>
                  <a:gd name="T27" fmla="*/ 45 h 280"/>
                  <a:gd name="T28" fmla="*/ 57 w 280"/>
                  <a:gd name="T29" fmla="*/ 25 h 280"/>
                  <a:gd name="T30" fmla="*/ 25 w 280"/>
                  <a:gd name="T31" fmla="*/ 79 h 280"/>
                  <a:gd name="T32" fmla="*/ 44 w 280"/>
                  <a:gd name="T33" fmla="*/ 102 h 280"/>
                  <a:gd name="T34" fmla="*/ 0 w 280"/>
                  <a:gd name="T35" fmla="*/ 118 h 280"/>
                  <a:gd name="T36" fmla="*/ 16 w 280"/>
                  <a:gd name="T37" fmla="*/ 178 h 280"/>
                  <a:gd name="T38" fmla="*/ 45 w 280"/>
                  <a:gd name="T39" fmla="*/ 181 h 280"/>
                  <a:gd name="T40" fmla="*/ 21 w 280"/>
                  <a:gd name="T41" fmla="*/ 212 h 280"/>
                  <a:gd name="T42" fmla="*/ 57 w 280"/>
                  <a:gd name="T43" fmla="*/ 255 h 280"/>
                  <a:gd name="T44" fmla="*/ 99 w 280"/>
                  <a:gd name="T45" fmla="*/ 235 h 280"/>
                  <a:gd name="T46" fmla="*/ 102 w 280"/>
                  <a:gd name="T47" fmla="*/ 264 h 280"/>
                  <a:gd name="T48" fmla="*/ 162 w 280"/>
                  <a:gd name="T49" fmla="*/ 280 h 280"/>
                  <a:gd name="T50" fmla="*/ 154 w 280"/>
                  <a:gd name="T51" fmla="*/ 230 h 280"/>
                  <a:gd name="T52" fmla="*/ 126 w 280"/>
                  <a:gd name="T53" fmla="*/ 256 h 280"/>
                  <a:gd name="T54" fmla="*/ 115 w 280"/>
                  <a:gd name="T55" fmla="*/ 215 h 280"/>
                  <a:gd name="T56" fmla="*/ 86 w 280"/>
                  <a:gd name="T57" fmla="*/ 213 h 280"/>
                  <a:gd name="T58" fmla="*/ 48 w 280"/>
                  <a:gd name="T59" fmla="*/ 212 h 280"/>
                  <a:gd name="T60" fmla="*/ 69 w 280"/>
                  <a:gd name="T61" fmla="*/ 175 h 280"/>
                  <a:gd name="T62" fmla="*/ 50 w 280"/>
                  <a:gd name="T63" fmla="*/ 154 h 280"/>
                  <a:gd name="T64" fmla="*/ 24 w 280"/>
                  <a:gd name="T65" fmla="*/ 126 h 280"/>
                  <a:gd name="T66" fmla="*/ 65 w 280"/>
                  <a:gd name="T67" fmla="*/ 115 h 280"/>
                  <a:gd name="T68" fmla="*/ 66 w 280"/>
                  <a:gd name="T69" fmla="*/ 86 h 280"/>
                  <a:gd name="T70" fmla="*/ 68 w 280"/>
                  <a:gd name="T71" fmla="*/ 48 h 280"/>
                  <a:gd name="T72" fmla="*/ 104 w 280"/>
                  <a:gd name="T73" fmla="*/ 69 h 280"/>
                  <a:gd name="T74" fmla="*/ 126 w 280"/>
                  <a:gd name="T75" fmla="*/ 50 h 280"/>
                  <a:gd name="T76" fmla="*/ 154 w 280"/>
                  <a:gd name="T77" fmla="*/ 24 h 280"/>
                  <a:gd name="T78" fmla="*/ 165 w 280"/>
                  <a:gd name="T79" fmla="*/ 65 h 280"/>
                  <a:gd name="T80" fmla="*/ 194 w 280"/>
                  <a:gd name="T81" fmla="*/ 66 h 280"/>
                  <a:gd name="T82" fmla="*/ 232 w 280"/>
                  <a:gd name="T83" fmla="*/ 68 h 280"/>
                  <a:gd name="T84" fmla="*/ 211 w 280"/>
                  <a:gd name="T85" fmla="*/ 104 h 280"/>
                  <a:gd name="T86" fmla="*/ 230 w 280"/>
                  <a:gd name="T87" fmla="*/ 126 h 280"/>
                  <a:gd name="T88" fmla="*/ 256 w 280"/>
                  <a:gd name="T89" fmla="*/ 154 h 280"/>
                  <a:gd name="T90" fmla="*/ 215 w 280"/>
                  <a:gd name="T91" fmla="*/ 165 h 280"/>
                  <a:gd name="T92" fmla="*/ 213 w 280"/>
                  <a:gd name="T93" fmla="*/ 194 h 280"/>
                  <a:gd name="T94" fmla="*/ 212 w 280"/>
                  <a:gd name="T95" fmla="*/ 232 h 280"/>
                  <a:gd name="T96" fmla="*/ 176 w 280"/>
                  <a:gd name="T97" fmla="*/ 211 h 280"/>
                  <a:gd name="T98" fmla="*/ 154 w 280"/>
                  <a:gd name="T99" fmla="*/ 23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0" h="280">
                    <a:moveTo>
                      <a:pt x="178" y="264"/>
                    </a:moveTo>
                    <a:cubicBezTo>
                      <a:pt x="178" y="236"/>
                      <a:pt x="178" y="236"/>
                      <a:pt x="178" y="236"/>
                    </a:cubicBezTo>
                    <a:cubicBezTo>
                      <a:pt x="179" y="235"/>
                      <a:pt x="180" y="235"/>
                      <a:pt x="181" y="235"/>
                    </a:cubicBezTo>
                    <a:cubicBezTo>
                      <a:pt x="201" y="255"/>
                      <a:pt x="201" y="255"/>
                      <a:pt x="201" y="255"/>
                    </a:cubicBezTo>
                    <a:cubicBezTo>
                      <a:pt x="207" y="261"/>
                      <a:pt x="217" y="261"/>
                      <a:pt x="223" y="255"/>
                    </a:cubicBezTo>
                    <a:cubicBezTo>
                      <a:pt x="255" y="223"/>
                      <a:pt x="255" y="223"/>
                      <a:pt x="255" y="223"/>
                    </a:cubicBezTo>
                    <a:cubicBezTo>
                      <a:pt x="258" y="220"/>
                      <a:pt x="259" y="216"/>
                      <a:pt x="259" y="212"/>
                    </a:cubicBezTo>
                    <a:cubicBezTo>
                      <a:pt x="259" y="208"/>
                      <a:pt x="258" y="204"/>
                      <a:pt x="255" y="201"/>
                    </a:cubicBezTo>
                    <a:cubicBezTo>
                      <a:pt x="235" y="181"/>
                      <a:pt x="235" y="181"/>
                      <a:pt x="235" y="181"/>
                    </a:cubicBezTo>
                    <a:cubicBezTo>
                      <a:pt x="235" y="180"/>
                      <a:pt x="235" y="179"/>
                      <a:pt x="236" y="178"/>
                    </a:cubicBezTo>
                    <a:cubicBezTo>
                      <a:pt x="264" y="178"/>
                      <a:pt x="264" y="178"/>
                      <a:pt x="264" y="178"/>
                    </a:cubicBezTo>
                    <a:cubicBezTo>
                      <a:pt x="273" y="178"/>
                      <a:pt x="280" y="171"/>
                      <a:pt x="280" y="162"/>
                    </a:cubicBezTo>
                    <a:cubicBezTo>
                      <a:pt x="280" y="118"/>
                      <a:pt x="280" y="118"/>
                      <a:pt x="280" y="118"/>
                    </a:cubicBezTo>
                    <a:cubicBezTo>
                      <a:pt x="280" y="109"/>
                      <a:pt x="273" y="102"/>
                      <a:pt x="264" y="102"/>
                    </a:cubicBezTo>
                    <a:cubicBezTo>
                      <a:pt x="236" y="102"/>
                      <a:pt x="236" y="102"/>
                      <a:pt x="236" y="102"/>
                    </a:cubicBezTo>
                    <a:cubicBezTo>
                      <a:pt x="235" y="101"/>
                      <a:pt x="235" y="100"/>
                      <a:pt x="235" y="99"/>
                    </a:cubicBezTo>
                    <a:cubicBezTo>
                      <a:pt x="255" y="79"/>
                      <a:pt x="255" y="79"/>
                      <a:pt x="255" y="79"/>
                    </a:cubicBezTo>
                    <a:cubicBezTo>
                      <a:pt x="261" y="73"/>
                      <a:pt x="261" y="63"/>
                      <a:pt x="255" y="57"/>
                    </a:cubicBezTo>
                    <a:cubicBezTo>
                      <a:pt x="223" y="25"/>
                      <a:pt x="223" y="25"/>
                      <a:pt x="223" y="25"/>
                    </a:cubicBezTo>
                    <a:cubicBezTo>
                      <a:pt x="217" y="19"/>
                      <a:pt x="207" y="19"/>
                      <a:pt x="201" y="25"/>
                    </a:cubicBezTo>
                    <a:cubicBezTo>
                      <a:pt x="181" y="45"/>
                      <a:pt x="181" y="45"/>
                      <a:pt x="181" y="45"/>
                    </a:cubicBezTo>
                    <a:cubicBezTo>
                      <a:pt x="180" y="45"/>
                      <a:pt x="179" y="44"/>
                      <a:pt x="178" y="44"/>
                    </a:cubicBezTo>
                    <a:cubicBezTo>
                      <a:pt x="178" y="16"/>
                      <a:pt x="178" y="16"/>
                      <a:pt x="178" y="16"/>
                    </a:cubicBezTo>
                    <a:cubicBezTo>
                      <a:pt x="178" y="7"/>
                      <a:pt x="171" y="0"/>
                      <a:pt x="162" y="0"/>
                    </a:cubicBezTo>
                    <a:cubicBezTo>
                      <a:pt x="118" y="0"/>
                      <a:pt x="118" y="0"/>
                      <a:pt x="118" y="0"/>
                    </a:cubicBezTo>
                    <a:cubicBezTo>
                      <a:pt x="109" y="0"/>
                      <a:pt x="102" y="7"/>
                      <a:pt x="102" y="16"/>
                    </a:cubicBezTo>
                    <a:cubicBezTo>
                      <a:pt x="102" y="44"/>
                      <a:pt x="102" y="44"/>
                      <a:pt x="102" y="44"/>
                    </a:cubicBezTo>
                    <a:cubicBezTo>
                      <a:pt x="101" y="44"/>
                      <a:pt x="100" y="45"/>
                      <a:pt x="99" y="45"/>
                    </a:cubicBezTo>
                    <a:cubicBezTo>
                      <a:pt x="79" y="25"/>
                      <a:pt x="79" y="25"/>
                      <a:pt x="79" y="25"/>
                    </a:cubicBezTo>
                    <a:cubicBezTo>
                      <a:pt x="73" y="19"/>
                      <a:pt x="63" y="19"/>
                      <a:pt x="57" y="25"/>
                    </a:cubicBezTo>
                    <a:cubicBezTo>
                      <a:pt x="25" y="57"/>
                      <a:pt x="25" y="57"/>
                      <a:pt x="25" y="57"/>
                    </a:cubicBezTo>
                    <a:cubicBezTo>
                      <a:pt x="19" y="63"/>
                      <a:pt x="19" y="73"/>
                      <a:pt x="25" y="79"/>
                    </a:cubicBezTo>
                    <a:cubicBezTo>
                      <a:pt x="45" y="99"/>
                      <a:pt x="45" y="99"/>
                      <a:pt x="45" y="99"/>
                    </a:cubicBezTo>
                    <a:cubicBezTo>
                      <a:pt x="45" y="100"/>
                      <a:pt x="45" y="101"/>
                      <a:pt x="44" y="102"/>
                    </a:cubicBezTo>
                    <a:cubicBezTo>
                      <a:pt x="16" y="102"/>
                      <a:pt x="16" y="102"/>
                      <a:pt x="16" y="102"/>
                    </a:cubicBezTo>
                    <a:cubicBezTo>
                      <a:pt x="7" y="102"/>
                      <a:pt x="0" y="109"/>
                      <a:pt x="0" y="118"/>
                    </a:cubicBezTo>
                    <a:cubicBezTo>
                      <a:pt x="0" y="162"/>
                      <a:pt x="0" y="162"/>
                      <a:pt x="0" y="162"/>
                    </a:cubicBezTo>
                    <a:cubicBezTo>
                      <a:pt x="0" y="171"/>
                      <a:pt x="7" y="178"/>
                      <a:pt x="16" y="178"/>
                    </a:cubicBezTo>
                    <a:cubicBezTo>
                      <a:pt x="44" y="178"/>
                      <a:pt x="44" y="178"/>
                      <a:pt x="44" y="178"/>
                    </a:cubicBezTo>
                    <a:cubicBezTo>
                      <a:pt x="45" y="179"/>
                      <a:pt x="45" y="180"/>
                      <a:pt x="45" y="181"/>
                    </a:cubicBezTo>
                    <a:cubicBezTo>
                      <a:pt x="25" y="201"/>
                      <a:pt x="25" y="201"/>
                      <a:pt x="25" y="201"/>
                    </a:cubicBezTo>
                    <a:cubicBezTo>
                      <a:pt x="22" y="204"/>
                      <a:pt x="21" y="208"/>
                      <a:pt x="21" y="212"/>
                    </a:cubicBezTo>
                    <a:cubicBezTo>
                      <a:pt x="21" y="216"/>
                      <a:pt x="22" y="220"/>
                      <a:pt x="25" y="223"/>
                    </a:cubicBezTo>
                    <a:cubicBezTo>
                      <a:pt x="57" y="255"/>
                      <a:pt x="57" y="255"/>
                      <a:pt x="57" y="255"/>
                    </a:cubicBezTo>
                    <a:cubicBezTo>
                      <a:pt x="63" y="261"/>
                      <a:pt x="73" y="261"/>
                      <a:pt x="79" y="255"/>
                    </a:cubicBezTo>
                    <a:cubicBezTo>
                      <a:pt x="99" y="235"/>
                      <a:pt x="99" y="235"/>
                      <a:pt x="99" y="235"/>
                    </a:cubicBezTo>
                    <a:cubicBezTo>
                      <a:pt x="100" y="235"/>
                      <a:pt x="101" y="235"/>
                      <a:pt x="102" y="236"/>
                    </a:cubicBezTo>
                    <a:cubicBezTo>
                      <a:pt x="102" y="264"/>
                      <a:pt x="102" y="264"/>
                      <a:pt x="102" y="264"/>
                    </a:cubicBezTo>
                    <a:cubicBezTo>
                      <a:pt x="102" y="273"/>
                      <a:pt x="109" y="280"/>
                      <a:pt x="118" y="280"/>
                    </a:cubicBezTo>
                    <a:cubicBezTo>
                      <a:pt x="162" y="280"/>
                      <a:pt x="162" y="280"/>
                      <a:pt x="162" y="280"/>
                    </a:cubicBezTo>
                    <a:cubicBezTo>
                      <a:pt x="171" y="280"/>
                      <a:pt x="178" y="273"/>
                      <a:pt x="178" y="264"/>
                    </a:cubicBezTo>
                    <a:close/>
                    <a:moveTo>
                      <a:pt x="154" y="230"/>
                    </a:moveTo>
                    <a:cubicBezTo>
                      <a:pt x="154" y="256"/>
                      <a:pt x="154" y="256"/>
                      <a:pt x="154" y="256"/>
                    </a:cubicBezTo>
                    <a:cubicBezTo>
                      <a:pt x="126" y="256"/>
                      <a:pt x="126" y="256"/>
                      <a:pt x="126" y="256"/>
                    </a:cubicBezTo>
                    <a:cubicBezTo>
                      <a:pt x="126" y="230"/>
                      <a:pt x="126" y="230"/>
                      <a:pt x="126" y="230"/>
                    </a:cubicBezTo>
                    <a:cubicBezTo>
                      <a:pt x="126" y="223"/>
                      <a:pt x="122" y="217"/>
                      <a:pt x="115" y="215"/>
                    </a:cubicBezTo>
                    <a:cubicBezTo>
                      <a:pt x="111" y="214"/>
                      <a:pt x="108" y="212"/>
                      <a:pt x="104" y="211"/>
                    </a:cubicBezTo>
                    <a:cubicBezTo>
                      <a:pt x="98" y="207"/>
                      <a:pt x="91" y="209"/>
                      <a:pt x="86" y="213"/>
                    </a:cubicBezTo>
                    <a:cubicBezTo>
                      <a:pt x="68" y="232"/>
                      <a:pt x="68" y="232"/>
                      <a:pt x="68" y="232"/>
                    </a:cubicBezTo>
                    <a:cubicBezTo>
                      <a:pt x="48" y="212"/>
                      <a:pt x="48" y="212"/>
                      <a:pt x="48" y="212"/>
                    </a:cubicBezTo>
                    <a:cubicBezTo>
                      <a:pt x="66" y="194"/>
                      <a:pt x="66" y="194"/>
                      <a:pt x="66" y="194"/>
                    </a:cubicBezTo>
                    <a:cubicBezTo>
                      <a:pt x="71" y="189"/>
                      <a:pt x="72" y="182"/>
                      <a:pt x="69" y="175"/>
                    </a:cubicBezTo>
                    <a:cubicBezTo>
                      <a:pt x="68" y="172"/>
                      <a:pt x="66" y="168"/>
                      <a:pt x="65" y="165"/>
                    </a:cubicBezTo>
                    <a:cubicBezTo>
                      <a:pt x="63" y="158"/>
                      <a:pt x="57" y="154"/>
                      <a:pt x="50" y="154"/>
                    </a:cubicBezTo>
                    <a:cubicBezTo>
                      <a:pt x="24" y="154"/>
                      <a:pt x="24" y="154"/>
                      <a:pt x="24" y="154"/>
                    </a:cubicBezTo>
                    <a:cubicBezTo>
                      <a:pt x="24" y="126"/>
                      <a:pt x="24" y="126"/>
                      <a:pt x="24" y="126"/>
                    </a:cubicBezTo>
                    <a:cubicBezTo>
                      <a:pt x="50" y="126"/>
                      <a:pt x="50" y="126"/>
                      <a:pt x="50" y="126"/>
                    </a:cubicBezTo>
                    <a:cubicBezTo>
                      <a:pt x="57" y="126"/>
                      <a:pt x="63" y="122"/>
                      <a:pt x="65" y="115"/>
                    </a:cubicBezTo>
                    <a:cubicBezTo>
                      <a:pt x="66" y="111"/>
                      <a:pt x="68" y="108"/>
                      <a:pt x="69" y="104"/>
                    </a:cubicBezTo>
                    <a:cubicBezTo>
                      <a:pt x="72" y="98"/>
                      <a:pt x="71" y="91"/>
                      <a:pt x="66" y="86"/>
                    </a:cubicBezTo>
                    <a:cubicBezTo>
                      <a:pt x="48" y="68"/>
                      <a:pt x="48" y="68"/>
                      <a:pt x="48" y="68"/>
                    </a:cubicBezTo>
                    <a:cubicBezTo>
                      <a:pt x="68" y="48"/>
                      <a:pt x="68" y="48"/>
                      <a:pt x="68" y="48"/>
                    </a:cubicBezTo>
                    <a:cubicBezTo>
                      <a:pt x="86" y="66"/>
                      <a:pt x="86" y="66"/>
                      <a:pt x="86" y="66"/>
                    </a:cubicBezTo>
                    <a:cubicBezTo>
                      <a:pt x="91" y="71"/>
                      <a:pt x="98" y="72"/>
                      <a:pt x="104" y="69"/>
                    </a:cubicBezTo>
                    <a:cubicBezTo>
                      <a:pt x="108" y="68"/>
                      <a:pt x="111" y="66"/>
                      <a:pt x="115" y="65"/>
                    </a:cubicBezTo>
                    <a:cubicBezTo>
                      <a:pt x="122" y="63"/>
                      <a:pt x="126" y="57"/>
                      <a:pt x="126" y="50"/>
                    </a:cubicBezTo>
                    <a:cubicBezTo>
                      <a:pt x="126" y="24"/>
                      <a:pt x="126" y="24"/>
                      <a:pt x="126" y="24"/>
                    </a:cubicBezTo>
                    <a:cubicBezTo>
                      <a:pt x="154" y="24"/>
                      <a:pt x="154" y="24"/>
                      <a:pt x="154" y="24"/>
                    </a:cubicBezTo>
                    <a:cubicBezTo>
                      <a:pt x="154" y="50"/>
                      <a:pt x="154" y="50"/>
                      <a:pt x="154" y="50"/>
                    </a:cubicBezTo>
                    <a:cubicBezTo>
                      <a:pt x="154" y="57"/>
                      <a:pt x="158" y="63"/>
                      <a:pt x="165" y="65"/>
                    </a:cubicBezTo>
                    <a:cubicBezTo>
                      <a:pt x="168" y="66"/>
                      <a:pt x="172" y="68"/>
                      <a:pt x="176" y="69"/>
                    </a:cubicBezTo>
                    <a:cubicBezTo>
                      <a:pt x="182" y="72"/>
                      <a:pt x="189" y="71"/>
                      <a:pt x="194" y="66"/>
                    </a:cubicBezTo>
                    <a:cubicBezTo>
                      <a:pt x="212" y="48"/>
                      <a:pt x="212" y="48"/>
                      <a:pt x="212" y="48"/>
                    </a:cubicBezTo>
                    <a:cubicBezTo>
                      <a:pt x="232" y="68"/>
                      <a:pt x="232" y="68"/>
                      <a:pt x="232" y="68"/>
                    </a:cubicBezTo>
                    <a:cubicBezTo>
                      <a:pt x="213" y="86"/>
                      <a:pt x="213" y="86"/>
                      <a:pt x="213" y="86"/>
                    </a:cubicBezTo>
                    <a:cubicBezTo>
                      <a:pt x="209" y="91"/>
                      <a:pt x="208" y="98"/>
                      <a:pt x="211" y="104"/>
                    </a:cubicBezTo>
                    <a:cubicBezTo>
                      <a:pt x="212" y="108"/>
                      <a:pt x="214" y="111"/>
                      <a:pt x="215" y="115"/>
                    </a:cubicBezTo>
                    <a:cubicBezTo>
                      <a:pt x="217" y="122"/>
                      <a:pt x="223" y="126"/>
                      <a:pt x="230" y="126"/>
                    </a:cubicBezTo>
                    <a:cubicBezTo>
                      <a:pt x="256" y="126"/>
                      <a:pt x="256" y="126"/>
                      <a:pt x="256" y="126"/>
                    </a:cubicBezTo>
                    <a:cubicBezTo>
                      <a:pt x="256" y="154"/>
                      <a:pt x="256" y="154"/>
                      <a:pt x="256" y="154"/>
                    </a:cubicBezTo>
                    <a:cubicBezTo>
                      <a:pt x="230" y="154"/>
                      <a:pt x="230" y="154"/>
                      <a:pt x="230" y="154"/>
                    </a:cubicBezTo>
                    <a:cubicBezTo>
                      <a:pt x="223" y="154"/>
                      <a:pt x="217" y="158"/>
                      <a:pt x="215" y="165"/>
                    </a:cubicBezTo>
                    <a:cubicBezTo>
                      <a:pt x="214" y="168"/>
                      <a:pt x="212" y="172"/>
                      <a:pt x="211" y="175"/>
                    </a:cubicBezTo>
                    <a:cubicBezTo>
                      <a:pt x="208" y="182"/>
                      <a:pt x="209" y="189"/>
                      <a:pt x="213" y="194"/>
                    </a:cubicBezTo>
                    <a:cubicBezTo>
                      <a:pt x="232" y="212"/>
                      <a:pt x="232" y="212"/>
                      <a:pt x="232" y="212"/>
                    </a:cubicBezTo>
                    <a:cubicBezTo>
                      <a:pt x="212" y="232"/>
                      <a:pt x="212" y="232"/>
                      <a:pt x="212" y="232"/>
                    </a:cubicBezTo>
                    <a:cubicBezTo>
                      <a:pt x="194" y="213"/>
                      <a:pt x="194" y="213"/>
                      <a:pt x="194" y="213"/>
                    </a:cubicBezTo>
                    <a:cubicBezTo>
                      <a:pt x="189" y="209"/>
                      <a:pt x="182" y="207"/>
                      <a:pt x="176" y="211"/>
                    </a:cubicBezTo>
                    <a:cubicBezTo>
                      <a:pt x="172" y="212"/>
                      <a:pt x="168" y="214"/>
                      <a:pt x="165" y="215"/>
                    </a:cubicBezTo>
                    <a:cubicBezTo>
                      <a:pt x="158" y="217"/>
                      <a:pt x="154" y="223"/>
                      <a:pt x="154" y="23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65">
                <a:extLst>
                  <a:ext uri="{FF2B5EF4-FFF2-40B4-BE49-F238E27FC236}">
                    <a16:creationId xmlns:a16="http://schemas.microsoft.com/office/drawing/2014/main" id="{53C163CA-F93E-784E-9DEB-844B2EBEF015}"/>
                  </a:ext>
                </a:extLst>
              </p:cNvPr>
              <p:cNvSpPr>
                <a:spLocks noEditPoints="1"/>
              </p:cNvSpPr>
              <p:nvPr/>
            </p:nvSpPr>
            <p:spPr bwMode="auto">
              <a:xfrm>
                <a:off x="6656388" y="3457575"/>
                <a:ext cx="69850" cy="71437"/>
              </a:xfrm>
              <a:custGeom>
                <a:avLst/>
                <a:gdLst>
                  <a:gd name="T0" fmla="*/ 104 w 104"/>
                  <a:gd name="T1" fmla="*/ 53 h 105"/>
                  <a:gd name="T2" fmla="*/ 52 w 104"/>
                  <a:gd name="T3" fmla="*/ 0 h 105"/>
                  <a:gd name="T4" fmla="*/ 0 w 104"/>
                  <a:gd name="T5" fmla="*/ 53 h 105"/>
                  <a:gd name="T6" fmla="*/ 52 w 104"/>
                  <a:gd name="T7" fmla="*/ 105 h 105"/>
                  <a:gd name="T8" fmla="*/ 104 w 104"/>
                  <a:gd name="T9" fmla="*/ 53 h 105"/>
                  <a:gd name="T10" fmla="*/ 52 w 104"/>
                  <a:gd name="T11" fmla="*/ 81 h 105"/>
                  <a:gd name="T12" fmla="*/ 24 w 104"/>
                  <a:gd name="T13" fmla="*/ 53 h 105"/>
                  <a:gd name="T14" fmla="*/ 52 w 104"/>
                  <a:gd name="T15" fmla="*/ 24 h 105"/>
                  <a:gd name="T16" fmla="*/ 80 w 104"/>
                  <a:gd name="T17" fmla="*/ 53 h 105"/>
                  <a:gd name="T18" fmla="*/ 52 w 104"/>
                  <a:gd name="T19"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5">
                    <a:moveTo>
                      <a:pt x="104" y="53"/>
                    </a:moveTo>
                    <a:cubicBezTo>
                      <a:pt x="104" y="24"/>
                      <a:pt x="81" y="0"/>
                      <a:pt x="52" y="0"/>
                    </a:cubicBezTo>
                    <a:cubicBezTo>
                      <a:pt x="23" y="0"/>
                      <a:pt x="0" y="24"/>
                      <a:pt x="0" y="53"/>
                    </a:cubicBezTo>
                    <a:cubicBezTo>
                      <a:pt x="0" y="82"/>
                      <a:pt x="23" y="105"/>
                      <a:pt x="52" y="105"/>
                    </a:cubicBezTo>
                    <a:cubicBezTo>
                      <a:pt x="81" y="105"/>
                      <a:pt x="104" y="82"/>
                      <a:pt x="104" y="53"/>
                    </a:cubicBezTo>
                    <a:close/>
                    <a:moveTo>
                      <a:pt x="52" y="81"/>
                    </a:moveTo>
                    <a:cubicBezTo>
                      <a:pt x="36" y="81"/>
                      <a:pt x="24" y="69"/>
                      <a:pt x="24" y="53"/>
                    </a:cubicBezTo>
                    <a:cubicBezTo>
                      <a:pt x="24" y="37"/>
                      <a:pt x="36" y="24"/>
                      <a:pt x="52" y="24"/>
                    </a:cubicBezTo>
                    <a:cubicBezTo>
                      <a:pt x="68" y="24"/>
                      <a:pt x="80" y="37"/>
                      <a:pt x="80" y="53"/>
                    </a:cubicBezTo>
                    <a:cubicBezTo>
                      <a:pt x="80" y="69"/>
                      <a:pt x="68" y="81"/>
                      <a:pt x="52" y="8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66">
                <a:extLst>
                  <a:ext uri="{FF2B5EF4-FFF2-40B4-BE49-F238E27FC236}">
                    <a16:creationId xmlns:a16="http://schemas.microsoft.com/office/drawing/2014/main" id="{3C9489A7-6B02-5247-8AC7-46C9CF67F920}"/>
                  </a:ext>
                </a:extLst>
              </p:cNvPr>
              <p:cNvSpPr>
                <a:spLocks noEditPoints="1"/>
              </p:cNvSpPr>
              <p:nvPr/>
            </p:nvSpPr>
            <p:spPr bwMode="auto">
              <a:xfrm>
                <a:off x="6573838" y="3595688"/>
                <a:ext cx="73025" cy="73025"/>
              </a:xfrm>
              <a:custGeom>
                <a:avLst/>
                <a:gdLst>
                  <a:gd name="T0" fmla="*/ 53 w 106"/>
                  <a:gd name="T1" fmla="*/ 105 h 105"/>
                  <a:gd name="T2" fmla="*/ 106 w 106"/>
                  <a:gd name="T3" fmla="*/ 53 h 105"/>
                  <a:gd name="T4" fmla="*/ 53 w 106"/>
                  <a:gd name="T5" fmla="*/ 0 h 105"/>
                  <a:gd name="T6" fmla="*/ 0 w 106"/>
                  <a:gd name="T7" fmla="*/ 53 h 105"/>
                  <a:gd name="T8" fmla="*/ 53 w 106"/>
                  <a:gd name="T9" fmla="*/ 105 h 105"/>
                  <a:gd name="T10" fmla="*/ 53 w 106"/>
                  <a:gd name="T11" fmla="*/ 24 h 105"/>
                  <a:gd name="T12" fmla="*/ 82 w 106"/>
                  <a:gd name="T13" fmla="*/ 53 h 105"/>
                  <a:gd name="T14" fmla="*/ 53 w 106"/>
                  <a:gd name="T15" fmla="*/ 81 h 105"/>
                  <a:gd name="T16" fmla="*/ 24 w 106"/>
                  <a:gd name="T17" fmla="*/ 53 h 105"/>
                  <a:gd name="T18" fmla="*/ 53 w 106"/>
                  <a:gd name="T19"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5">
                    <a:moveTo>
                      <a:pt x="53" y="105"/>
                    </a:moveTo>
                    <a:cubicBezTo>
                      <a:pt x="82" y="105"/>
                      <a:pt x="106" y="82"/>
                      <a:pt x="106" y="53"/>
                    </a:cubicBezTo>
                    <a:cubicBezTo>
                      <a:pt x="106" y="23"/>
                      <a:pt x="82" y="0"/>
                      <a:pt x="53" y="0"/>
                    </a:cubicBezTo>
                    <a:cubicBezTo>
                      <a:pt x="24" y="0"/>
                      <a:pt x="0" y="23"/>
                      <a:pt x="0" y="53"/>
                    </a:cubicBezTo>
                    <a:cubicBezTo>
                      <a:pt x="0" y="82"/>
                      <a:pt x="24" y="105"/>
                      <a:pt x="53" y="105"/>
                    </a:cubicBezTo>
                    <a:close/>
                    <a:moveTo>
                      <a:pt x="53" y="24"/>
                    </a:moveTo>
                    <a:cubicBezTo>
                      <a:pt x="69" y="24"/>
                      <a:pt x="82" y="37"/>
                      <a:pt x="82" y="53"/>
                    </a:cubicBezTo>
                    <a:cubicBezTo>
                      <a:pt x="82" y="68"/>
                      <a:pt x="69" y="81"/>
                      <a:pt x="53" y="81"/>
                    </a:cubicBezTo>
                    <a:cubicBezTo>
                      <a:pt x="37" y="81"/>
                      <a:pt x="24" y="68"/>
                      <a:pt x="24" y="53"/>
                    </a:cubicBezTo>
                    <a:cubicBezTo>
                      <a:pt x="24" y="37"/>
                      <a:pt x="37" y="24"/>
                      <a:pt x="53" y="2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67">
                <a:extLst>
                  <a:ext uri="{FF2B5EF4-FFF2-40B4-BE49-F238E27FC236}">
                    <a16:creationId xmlns:a16="http://schemas.microsoft.com/office/drawing/2014/main" id="{FBBCC317-F28C-D64A-A308-4836F6500E9A}"/>
                  </a:ext>
                </a:extLst>
              </p:cNvPr>
              <p:cNvSpPr>
                <a:spLocks noEditPoints="1"/>
              </p:cNvSpPr>
              <p:nvPr/>
            </p:nvSpPr>
            <p:spPr bwMode="auto">
              <a:xfrm>
                <a:off x="6735763" y="3595688"/>
                <a:ext cx="73025" cy="73025"/>
              </a:xfrm>
              <a:custGeom>
                <a:avLst/>
                <a:gdLst>
                  <a:gd name="T0" fmla="*/ 0 w 106"/>
                  <a:gd name="T1" fmla="*/ 53 h 105"/>
                  <a:gd name="T2" fmla="*/ 53 w 106"/>
                  <a:gd name="T3" fmla="*/ 105 h 105"/>
                  <a:gd name="T4" fmla="*/ 106 w 106"/>
                  <a:gd name="T5" fmla="*/ 53 h 105"/>
                  <a:gd name="T6" fmla="*/ 53 w 106"/>
                  <a:gd name="T7" fmla="*/ 0 h 105"/>
                  <a:gd name="T8" fmla="*/ 0 w 106"/>
                  <a:gd name="T9" fmla="*/ 53 h 105"/>
                  <a:gd name="T10" fmla="*/ 82 w 106"/>
                  <a:gd name="T11" fmla="*/ 53 h 105"/>
                  <a:gd name="T12" fmla="*/ 53 w 106"/>
                  <a:gd name="T13" fmla="*/ 81 h 105"/>
                  <a:gd name="T14" fmla="*/ 24 w 106"/>
                  <a:gd name="T15" fmla="*/ 53 h 105"/>
                  <a:gd name="T16" fmla="*/ 53 w 106"/>
                  <a:gd name="T17" fmla="*/ 24 h 105"/>
                  <a:gd name="T18" fmla="*/ 82 w 106"/>
                  <a:gd name="T19" fmla="*/ 5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5">
                    <a:moveTo>
                      <a:pt x="0" y="53"/>
                    </a:moveTo>
                    <a:cubicBezTo>
                      <a:pt x="0" y="82"/>
                      <a:pt x="24" y="105"/>
                      <a:pt x="53" y="105"/>
                    </a:cubicBezTo>
                    <a:cubicBezTo>
                      <a:pt x="82" y="105"/>
                      <a:pt x="106" y="82"/>
                      <a:pt x="106" y="53"/>
                    </a:cubicBezTo>
                    <a:cubicBezTo>
                      <a:pt x="106" y="23"/>
                      <a:pt x="82" y="0"/>
                      <a:pt x="53" y="0"/>
                    </a:cubicBezTo>
                    <a:cubicBezTo>
                      <a:pt x="24" y="0"/>
                      <a:pt x="0" y="23"/>
                      <a:pt x="0" y="53"/>
                    </a:cubicBezTo>
                    <a:close/>
                    <a:moveTo>
                      <a:pt x="82" y="53"/>
                    </a:moveTo>
                    <a:cubicBezTo>
                      <a:pt x="82" y="68"/>
                      <a:pt x="69" y="81"/>
                      <a:pt x="53" y="81"/>
                    </a:cubicBezTo>
                    <a:cubicBezTo>
                      <a:pt x="37" y="81"/>
                      <a:pt x="24" y="68"/>
                      <a:pt x="24" y="53"/>
                    </a:cubicBezTo>
                    <a:cubicBezTo>
                      <a:pt x="24" y="37"/>
                      <a:pt x="37" y="24"/>
                      <a:pt x="53" y="24"/>
                    </a:cubicBezTo>
                    <a:cubicBezTo>
                      <a:pt x="69" y="24"/>
                      <a:pt x="82" y="37"/>
                      <a:pt x="82" y="5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Oval 168">
                <a:extLst>
                  <a:ext uri="{FF2B5EF4-FFF2-40B4-BE49-F238E27FC236}">
                    <a16:creationId xmlns:a16="http://schemas.microsoft.com/office/drawing/2014/main" id="{886A5461-09AB-F04A-86BB-1130D1D76933}"/>
                  </a:ext>
                </a:extLst>
              </p:cNvPr>
              <p:cNvSpPr>
                <a:spLocks noChangeArrowheads="1"/>
              </p:cNvSpPr>
              <p:nvPr/>
            </p:nvSpPr>
            <p:spPr bwMode="auto">
              <a:xfrm>
                <a:off x="6684963" y="360997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Oval 169">
                <a:extLst>
                  <a:ext uri="{FF2B5EF4-FFF2-40B4-BE49-F238E27FC236}">
                    <a16:creationId xmlns:a16="http://schemas.microsoft.com/office/drawing/2014/main" id="{E8EA39EC-97A8-9C46-A96F-FBA7616C918D}"/>
                  </a:ext>
                </a:extLst>
              </p:cNvPr>
              <p:cNvSpPr>
                <a:spLocks noChangeArrowheads="1"/>
              </p:cNvSpPr>
              <p:nvPr/>
            </p:nvSpPr>
            <p:spPr bwMode="auto">
              <a:xfrm>
                <a:off x="6684963" y="364172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170">
                <a:extLst>
                  <a:ext uri="{FF2B5EF4-FFF2-40B4-BE49-F238E27FC236}">
                    <a16:creationId xmlns:a16="http://schemas.microsoft.com/office/drawing/2014/main" id="{99974E0A-FCDB-F04C-A785-2C8DECE7C421}"/>
                  </a:ext>
                </a:extLst>
              </p:cNvPr>
              <p:cNvSpPr>
                <a:spLocks noChangeArrowheads="1"/>
              </p:cNvSpPr>
              <p:nvPr/>
            </p:nvSpPr>
            <p:spPr bwMode="auto">
              <a:xfrm>
                <a:off x="6684963" y="367347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71">
                <a:extLst>
                  <a:ext uri="{FF2B5EF4-FFF2-40B4-BE49-F238E27FC236}">
                    <a16:creationId xmlns:a16="http://schemas.microsoft.com/office/drawing/2014/main" id="{44157169-DB39-C84F-B0B9-D580792CC691}"/>
                  </a:ext>
                </a:extLst>
              </p:cNvPr>
              <p:cNvSpPr>
                <a:spLocks noEditPoints="1"/>
              </p:cNvSpPr>
              <p:nvPr/>
            </p:nvSpPr>
            <p:spPr bwMode="auto">
              <a:xfrm>
                <a:off x="6710363" y="3673475"/>
                <a:ext cx="125413" cy="63500"/>
              </a:xfrm>
              <a:custGeom>
                <a:avLst/>
                <a:gdLst>
                  <a:gd name="T0" fmla="*/ 115 w 185"/>
                  <a:gd name="T1" fmla="*/ 0 h 92"/>
                  <a:gd name="T2" fmla="*/ 70 w 185"/>
                  <a:gd name="T3" fmla="*/ 0 h 92"/>
                  <a:gd name="T4" fmla="*/ 0 w 185"/>
                  <a:gd name="T5" fmla="*/ 70 h 92"/>
                  <a:gd name="T6" fmla="*/ 0 w 185"/>
                  <a:gd name="T7" fmla="*/ 78 h 92"/>
                  <a:gd name="T8" fmla="*/ 13 w 185"/>
                  <a:gd name="T9" fmla="*/ 92 h 92"/>
                  <a:gd name="T10" fmla="*/ 171 w 185"/>
                  <a:gd name="T11" fmla="*/ 92 h 92"/>
                  <a:gd name="T12" fmla="*/ 185 w 185"/>
                  <a:gd name="T13" fmla="*/ 78 h 92"/>
                  <a:gd name="T14" fmla="*/ 185 w 185"/>
                  <a:gd name="T15" fmla="*/ 70 h 92"/>
                  <a:gd name="T16" fmla="*/ 115 w 185"/>
                  <a:gd name="T17" fmla="*/ 0 h 92"/>
                  <a:gd name="T18" fmla="*/ 24 w 185"/>
                  <a:gd name="T19" fmla="*/ 68 h 92"/>
                  <a:gd name="T20" fmla="*/ 70 w 185"/>
                  <a:gd name="T21" fmla="*/ 24 h 92"/>
                  <a:gd name="T22" fmla="*/ 115 w 185"/>
                  <a:gd name="T23" fmla="*/ 24 h 92"/>
                  <a:gd name="T24" fmla="*/ 160 w 185"/>
                  <a:gd name="T25" fmla="*/ 68 h 92"/>
                  <a:gd name="T26" fmla="*/ 24 w 185"/>
                  <a:gd name="T27" fmla="*/ 6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92">
                    <a:moveTo>
                      <a:pt x="115" y="0"/>
                    </a:moveTo>
                    <a:cubicBezTo>
                      <a:pt x="70" y="0"/>
                      <a:pt x="70" y="0"/>
                      <a:pt x="70" y="0"/>
                    </a:cubicBezTo>
                    <a:cubicBezTo>
                      <a:pt x="31" y="0"/>
                      <a:pt x="0" y="32"/>
                      <a:pt x="0" y="70"/>
                    </a:cubicBezTo>
                    <a:cubicBezTo>
                      <a:pt x="0" y="78"/>
                      <a:pt x="0" y="78"/>
                      <a:pt x="0" y="78"/>
                    </a:cubicBezTo>
                    <a:cubicBezTo>
                      <a:pt x="0" y="86"/>
                      <a:pt x="6" y="92"/>
                      <a:pt x="13" y="92"/>
                    </a:cubicBezTo>
                    <a:cubicBezTo>
                      <a:pt x="171" y="92"/>
                      <a:pt x="171" y="92"/>
                      <a:pt x="171" y="92"/>
                    </a:cubicBezTo>
                    <a:cubicBezTo>
                      <a:pt x="179" y="92"/>
                      <a:pt x="185" y="86"/>
                      <a:pt x="185" y="78"/>
                    </a:cubicBezTo>
                    <a:cubicBezTo>
                      <a:pt x="185" y="70"/>
                      <a:pt x="185" y="70"/>
                      <a:pt x="185" y="70"/>
                    </a:cubicBezTo>
                    <a:cubicBezTo>
                      <a:pt x="185" y="32"/>
                      <a:pt x="153" y="0"/>
                      <a:pt x="115" y="0"/>
                    </a:cubicBezTo>
                    <a:close/>
                    <a:moveTo>
                      <a:pt x="24" y="68"/>
                    </a:moveTo>
                    <a:cubicBezTo>
                      <a:pt x="25" y="43"/>
                      <a:pt x="45" y="24"/>
                      <a:pt x="70" y="24"/>
                    </a:cubicBezTo>
                    <a:cubicBezTo>
                      <a:pt x="115" y="24"/>
                      <a:pt x="115" y="24"/>
                      <a:pt x="115" y="24"/>
                    </a:cubicBezTo>
                    <a:cubicBezTo>
                      <a:pt x="139" y="24"/>
                      <a:pt x="159" y="43"/>
                      <a:pt x="160" y="68"/>
                    </a:cubicBezTo>
                    <a:lnTo>
                      <a:pt x="24" y="6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72">
                <a:extLst>
                  <a:ext uri="{FF2B5EF4-FFF2-40B4-BE49-F238E27FC236}">
                    <a16:creationId xmlns:a16="http://schemas.microsoft.com/office/drawing/2014/main" id="{EC959E85-05EC-2A45-AC7D-DF57CA85D83D}"/>
                  </a:ext>
                </a:extLst>
              </p:cNvPr>
              <p:cNvSpPr>
                <a:spLocks noEditPoints="1"/>
              </p:cNvSpPr>
              <p:nvPr/>
            </p:nvSpPr>
            <p:spPr bwMode="auto">
              <a:xfrm>
                <a:off x="6546850" y="3675063"/>
                <a:ext cx="125413" cy="61912"/>
              </a:xfrm>
              <a:custGeom>
                <a:avLst/>
                <a:gdLst>
                  <a:gd name="T0" fmla="*/ 114 w 184"/>
                  <a:gd name="T1" fmla="*/ 0 h 91"/>
                  <a:gd name="T2" fmla="*/ 69 w 184"/>
                  <a:gd name="T3" fmla="*/ 0 h 91"/>
                  <a:gd name="T4" fmla="*/ 0 w 184"/>
                  <a:gd name="T5" fmla="*/ 70 h 91"/>
                  <a:gd name="T6" fmla="*/ 0 w 184"/>
                  <a:gd name="T7" fmla="*/ 78 h 91"/>
                  <a:gd name="T8" fmla="*/ 13 w 184"/>
                  <a:gd name="T9" fmla="*/ 91 h 91"/>
                  <a:gd name="T10" fmla="*/ 171 w 184"/>
                  <a:gd name="T11" fmla="*/ 91 h 91"/>
                  <a:gd name="T12" fmla="*/ 184 w 184"/>
                  <a:gd name="T13" fmla="*/ 78 h 91"/>
                  <a:gd name="T14" fmla="*/ 184 w 184"/>
                  <a:gd name="T15" fmla="*/ 70 h 91"/>
                  <a:gd name="T16" fmla="*/ 114 w 184"/>
                  <a:gd name="T17" fmla="*/ 0 h 91"/>
                  <a:gd name="T18" fmla="*/ 24 w 184"/>
                  <a:gd name="T19" fmla="*/ 67 h 91"/>
                  <a:gd name="T20" fmla="*/ 69 w 184"/>
                  <a:gd name="T21" fmla="*/ 24 h 91"/>
                  <a:gd name="T22" fmla="*/ 114 w 184"/>
                  <a:gd name="T23" fmla="*/ 24 h 91"/>
                  <a:gd name="T24" fmla="*/ 160 w 184"/>
                  <a:gd name="T25" fmla="*/ 67 h 91"/>
                  <a:gd name="T26" fmla="*/ 24 w 184"/>
                  <a:gd name="T27"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 h="91">
                    <a:moveTo>
                      <a:pt x="114" y="0"/>
                    </a:moveTo>
                    <a:cubicBezTo>
                      <a:pt x="69" y="0"/>
                      <a:pt x="69" y="0"/>
                      <a:pt x="69" y="0"/>
                    </a:cubicBezTo>
                    <a:cubicBezTo>
                      <a:pt x="31" y="0"/>
                      <a:pt x="0" y="31"/>
                      <a:pt x="0" y="70"/>
                    </a:cubicBezTo>
                    <a:cubicBezTo>
                      <a:pt x="0" y="78"/>
                      <a:pt x="0" y="78"/>
                      <a:pt x="0" y="78"/>
                    </a:cubicBezTo>
                    <a:cubicBezTo>
                      <a:pt x="0" y="85"/>
                      <a:pt x="6" y="91"/>
                      <a:pt x="13" y="91"/>
                    </a:cubicBezTo>
                    <a:cubicBezTo>
                      <a:pt x="171" y="91"/>
                      <a:pt x="171" y="91"/>
                      <a:pt x="171" y="91"/>
                    </a:cubicBezTo>
                    <a:cubicBezTo>
                      <a:pt x="178" y="91"/>
                      <a:pt x="184" y="85"/>
                      <a:pt x="184" y="78"/>
                    </a:cubicBezTo>
                    <a:cubicBezTo>
                      <a:pt x="184" y="70"/>
                      <a:pt x="184" y="70"/>
                      <a:pt x="184" y="70"/>
                    </a:cubicBezTo>
                    <a:cubicBezTo>
                      <a:pt x="184" y="31"/>
                      <a:pt x="153" y="0"/>
                      <a:pt x="114" y="0"/>
                    </a:cubicBezTo>
                    <a:close/>
                    <a:moveTo>
                      <a:pt x="24" y="67"/>
                    </a:moveTo>
                    <a:cubicBezTo>
                      <a:pt x="25" y="43"/>
                      <a:pt x="45" y="24"/>
                      <a:pt x="69" y="24"/>
                    </a:cubicBezTo>
                    <a:cubicBezTo>
                      <a:pt x="114" y="24"/>
                      <a:pt x="114" y="24"/>
                      <a:pt x="114" y="24"/>
                    </a:cubicBezTo>
                    <a:cubicBezTo>
                      <a:pt x="139" y="24"/>
                      <a:pt x="159" y="43"/>
                      <a:pt x="160" y="67"/>
                    </a:cubicBezTo>
                    <a:lnTo>
                      <a:pt x="24" y="6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339696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D656A8FF-77C5-AE45-AF17-A7B50606F787}"/>
              </a:ext>
            </a:extLst>
          </p:cNvPr>
          <p:cNvPicPr>
            <a:picLocks noChangeAspect="1"/>
          </p:cNvPicPr>
          <p:nvPr/>
        </p:nvPicPr>
        <p:blipFill rotWithShape="1">
          <a:blip r:embed="rId3">
            <a:extLst>
              <a:ext uri="{28A0092B-C50C-407E-A947-70E740481C1C}">
                <a14:useLocalDpi xmlns:a14="http://schemas.microsoft.com/office/drawing/2010/main" val="0"/>
              </a:ext>
            </a:extLst>
          </a:blip>
          <a:srcRect l="4207" r="7016"/>
          <a:stretch/>
        </p:blipFill>
        <p:spPr>
          <a:xfrm>
            <a:off x="15139" y="-1"/>
            <a:ext cx="12176861" cy="6857999"/>
          </a:xfrm>
          <a:prstGeom prst="rect">
            <a:avLst/>
          </a:prstGeom>
        </p:spPr>
      </p:pic>
      <p:sp>
        <p:nvSpPr>
          <p:cNvPr id="9" name="Title 1">
            <a:extLst>
              <a:ext uri="{FF2B5EF4-FFF2-40B4-BE49-F238E27FC236}">
                <a16:creationId xmlns:a16="http://schemas.microsoft.com/office/drawing/2014/main" id="{26D412ED-3824-8245-B0FD-AC51C4DCB683}"/>
              </a:ext>
            </a:extLst>
          </p:cNvPr>
          <p:cNvSpPr txBox="1">
            <a:spLocks/>
          </p:cNvSpPr>
          <p:nvPr/>
        </p:nvSpPr>
        <p:spPr>
          <a:xfrm>
            <a:off x="768097" y="2224195"/>
            <a:ext cx="6754921" cy="304800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4500" b="1" kern="1200" baseline="0">
                <a:solidFill>
                  <a:schemeClr val="tx1"/>
                </a:solidFill>
                <a:latin typeface="Arial Black" panose="020B0A040201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150" normalizeH="0" baseline="0" noProof="0" dirty="0">
                <a:ln>
                  <a:noFill/>
                </a:ln>
                <a:solidFill>
                  <a:srgbClr val="FCFBFA"/>
                </a:solidFill>
                <a:effectLst/>
                <a:uLnTx/>
                <a:uFillTx/>
                <a:latin typeface="Oracle Sans" panose="020B0503020204020204" pitchFamily="34" charset="0"/>
                <a:ea typeface="+mj-ea"/>
                <a:cs typeface="Oracle Sans" panose="020B0503020204020204" pitchFamily="34" charset="0"/>
              </a:rPr>
              <a:t>Content for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150" normalizeH="0" baseline="0" noProof="0" dirty="0">
                <a:ln>
                  <a:noFill/>
                </a:ln>
                <a:solidFill>
                  <a:srgbClr val="FCFBFA"/>
                </a:solidFill>
                <a:effectLst/>
                <a:uLnTx/>
                <a:uFillTx/>
                <a:latin typeface="Oracle Sans" panose="020B0503020204020204" pitchFamily="34" charset="0"/>
                <a:ea typeface="+mj-ea"/>
                <a:cs typeface="Oracle Sans" panose="020B0503020204020204" pitchFamily="34" charset="0"/>
              </a:rPr>
              <a:t>White Paper #3</a:t>
            </a:r>
          </a:p>
        </p:txBody>
      </p:sp>
      <p:pic>
        <p:nvPicPr>
          <p:cNvPr id="10" name="Picture 9">
            <a:extLst>
              <a:ext uri="{FF2B5EF4-FFF2-40B4-BE49-F238E27FC236}">
                <a16:creationId xmlns:a16="http://schemas.microsoft.com/office/drawing/2014/main" id="{37244DA9-B994-CB4E-AB1C-136688331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46346" y="6543393"/>
            <a:ext cx="1637654" cy="113594"/>
          </a:xfrm>
          <a:prstGeom prst="rect">
            <a:avLst/>
          </a:prstGeom>
        </p:spPr>
      </p:pic>
      <p:sp>
        <p:nvSpPr>
          <p:cNvPr id="6" name="Footer Placeholder 5">
            <a:extLst>
              <a:ext uri="{FF2B5EF4-FFF2-40B4-BE49-F238E27FC236}">
                <a16:creationId xmlns:a16="http://schemas.microsoft.com/office/drawing/2014/main" id="{5D0F08CF-544C-4A4A-BDC0-A96FCC41AF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1B2C3"/>
                </a:solidFill>
                <a:effectLst/>
                <a:uLnTx/>
                <a:uFillTx/>
                <a:latin typeface="Oracle Sans Tab"/>
                <a:ea typeface="+mn-ea"/>
                <a:cs typeface="+mn-cs"/>
              </a:rPr>
              <a:t>Copyright © 2021, Oracle and/or its affiliates  |  Confidential: Internal/Restricted/Highly Restricted</a:t>
            </a:r>
            <a:endParaRPr kumimoji="0" lang="en-US" sz="900" b="0" i="0" u="none" strike="noStrike" kern="1200" cap="none" spc="0" normalizeH="0" baseline="0" noProof="0" dirty="0">
              <a:ln>
                <a:noFill/>
              </a:ln>
              <a:solidFill>
                <a:srgbClr val="81B2C3"/>
              </a:solidFill>
              <a:effectLst/>
              <a:uLnTx/>
              <a:uFillTx/>
              <a:latin typeface="Oracle Sans Tab"/>
              <a:ea typeface="+mn-ea"/>
              <a:cs typeface="+mn-cs"/>
            </a:endParaRPr>
          </a:p>
        </p:txBody>
      </p:sp>
      <p:sp>
        <p:nvSpPr>
          <p:cNvPr id="5" name="Slide Number Placeholder 4">
            <a:extLst>
              <a:ext uri="{FF2B5EF4-FFF2-40B4-BE49-F238E27FC236}">
                <a16:creationId xmlns:a16="http://schemas.microsoft.com/office/drawing/2014/main" id="{450F82CA-8E67-9547-A79A-7D5ED0BAAC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900" b="0" i="0" u="none" strike="noStrike" kern="1200" cap="none" spc="0" normalizeH="0" baseline="0" noProof="0" smtClean="0">
                <a:ln>
                  <a:noFill/>
                </a:ln>
                <a:solidFill>
                  <a:srgbClr val="81B2C3"/>
                </a:solidFill>
                <a:effectLst/>
                <a:uLnTx/>
                <a:uFillTx/>
                <a:latin typeface="Oracle Sans Ta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srgbClr val="81B2C3"/>
              </a:solidFill>
              <a:effectLst/>
              <a:uLnTx/>
              <a:uFillTx/>
              <a:latin typeface="Oracle Sans Tab"/>
              <a:ea typeface="+mn-ea"/>
              <a:cs typeface="+mn-cs"/>
            </a:endParaRPr>
          </a:p>
        </p:txBody>
      </p:sp>
      <p:cxnSp>
        <p:nvCxnSpPr>
          <p:cNvPr id="8" name="Accent Mark">
            <a:extLst>
              <a:ext uri="{FF2B5EF4-FFF2-40B4-BE49-F238E27FC236}">
                <a16:creationId xmlns:a16="http://schemas.microsoft.com/office/drawing/2014/main" id="{EE9210A8-CB30-924E-B1FE-CABD9B46E093}"/>
              </a:ext>
              <a:ext uri="{C183D7F6-B498-43B3-948B-1728B52AA6E4}">
                <adec:decorative xmlns:adec="http://schemas.microsoft.com/office/drawing/2017/decorative" val="1"/>
              </a:ext>
            </a:extLst>
          </p:cNvPr>
          <p:cNvCxnSpPr>
            <a:cxnSpLocks/>
          </p:cNvCxnSpPr>
          <p:nvPr/>
        </p:nvCxnSpPr>
        <p:spPr>
          <a:xfrm flipH="1">
            <a:off x="771053" y="1980792"/>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38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9F6BE6-FD58-4FCF-B357-4257F8160877}"/>
              </a:ext>
            </a:extLst>
          </p:cNvPr>
          <p:cNvSpPr>
            <a:spLocks noGrp="1"/>
          </p:cNvSpPr>
          <p:nvPr>
            <p:ph type="body" sz="quarter" idx="11"/>
          </p:nvPr>
        </p:nvSpPr>
        <p:spPr/>
        <p:txBody>
          <a:bodyPr/>
          <a:lstStyle/>
          <a:p>
            <a:r>
              <a:rPr lang="en-US" dirty="0"/>
              <a:t>The Limitations of QuickBooks for Inventory </a:t>
            </a:r>
          </a:p>
        </p:txBody>
      </p:sp>
      <p:sp>
        <p:nvSpPr>
          <p:cNvPr id="4" name="Title 3">
            <a:extLst>
              <a:ext uri="{FF2B5EF4-FFF2-40B4-BE49-F238E27FC236}">
                <a16:creationId xmlns:a16="http://schemas.microsoft.com/office/drawing/2014/main" id="{5BA6FAEA-1B19-4F50-83FD-A33C9AB72BF7}"/>
              </a:ext>
            </a:extLst>
          </p:cNvPr>
          <p:cNvSpPr>
            <a:spLocks noGrp="1"/>
          </p:cNvSpPr>
          <p:nvPr>
            <p:ph type="title"/>
          </p:nvPr>
        </p:nvSpPr>
        <p:spPr/>
        <p:txBody>
          <a:bodyPr/>
          <a:lstStyle/>
          <a:p>
            <a:r>
              <a:rPr lang="en-US" dirty="0"/>
              <a:t>Marketing Email: White Paper #3</a:t>
            </a:r>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3"/>
          </p:nvPr>
        </p:nvSpPr>
        <p:spPr/>
        <p:txBody>
          <a:bodyPr/>
          <a:lstStyle/>
          <a:p>
            <a:r>
              <a:rPr lang="en-US"/>
              <a:t>Copyright © 2021, Oracle and/or its affiliates  |  Confidential: Internal/Restricted/Highly Restricted</a:t>
            </a:r>
            <a:endParaRPr lang="en-US" dirty="0"/>
          </a:p>
        </p:txBody>
      </p: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4"/>
          </p:nvPr>
        </p:nvSpPr>
        <p:spPr/>
        <p:txBody>
          <a:bodyPr/>
          <a:lstStyle/>
          <a:p>
            <a:fld id="{345D60D9-5372-5F40-9443-0F9AE5BDC3C8}" type="slidenum">
              <a:rPr lang="en-US" smtClean="0"/>
              <a:pPr/>
              <a:t>24</a:t>
            </a:fld>
            <a:endParaRPr lang="en-US" dirty="0"/>
          </a:p>
        </p:txBody>
      </p:sp>
      <p:sp>
        <p:nvSpPr>
          <p:cNvPr id="12" name="Text Placeholder 4">
            <a:extLst>
              <a:ext uri="{FF2B5EF4-FFF2-40B4-BE49-F238E27FC236}">
                <a16:creationId xmlns:a16="http://schemas.microsoft.com/office/drawing/2014/main" id="{136FE60B-3705-AD49-9485-25E43A4FAD26}"/>
              </a:ext>
            </a:extLst>
          </p:cNvPr>
          <p:cNvSpPr txBox="1">
            <a:spLocks/>
          </p:cNvSpPr>
          <p:nvPr/>
        </p:nvSpPr>
        <p:spPr>
          <a:xfrm>
            <a:off x="768876" y="1618418"/>
            <a:ext cx="6585514" cy="4932119"/>
          </a:xfrm>
          <a:prstGeom prst="rect">
            <a:avLst/>
          </a:prstGeom>
          <a:solidFill>
            <a:srgbClr val="E7F2F5"/>
          </a:solidFill>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274320" numCol="1" spcCol="38100" rtlCol="0" anchor="t">
            <a:sp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latin typeface="Oracle Sans" panose="020B0503020204020204" pitchFamily="34" charset="0"/>
                <a:cs typeface="Oracle Sans" panose="020B0503020204020204" pitchFamily="34" charset="0"/>
              </a:rPr>
              <a:t>[SUBJECT LINE]</a:t>
            </a:r>
            <a:r>
              <a:rPr lang="en-US" sz="1500" dirty="0">
                <a:latin typeface="Oracle Sans" panose="020B0503020204020204" pitchFamily="34" charset="0"/>
                <a:cs typeface="Oracle Sans" panose="020B0503020204020204" pitchFamily="34" charset="0"/>
              </a:rPr>
              <a:t> The Key to Better Inventory Management </a:t>
            </a:r>
          </a:p>
          <a:p>
            <a:r>
              <a:rPr lang="en-US" sz="1500" dirty="0">
                <a:latin typeface="Oracle Sans" panose="020B0503020204020204" pitchFamily="34" charset="0"/>
                <a:cs typeface="Oracle Sans" panose="020B0503020204020204" pitchFamily="34" charset="0"/>
              </a:rPr>
              <a:t>Hint: It Doesn’t Involve QuickBooks </a:t>
            </a:r>
          </a:p>
          <a:p>
            <a:endParaRPr lang="en-US" sz="1500" dirty="0">
              <a:latin typeface="Oracle Sans" panose="020B0503020204020204" pitchFamily="34" charset="0"/>
              <a:cs typeface="Oracle Sans" panose="020B0503020204020204" pitchFamily="34" charset="0"/>
            </a:endParaRPr>
          </a:p>
          <a:p>
            <a:r>
              <a:rPr lang="en-US" sz="1500" dirty="0">
                <a:latin typeface="Oracle Sans" panose="020B0503020204020204" pitchFamily="34" charset="0"/>
                <a:cs typeface="Oracle Sans" panose="020B0503020204020204" pitchFamily="34" charset="0"/>
              </a:rPr>
              <a:t>Hi </a:t>
            </a:r>
            <a:r>
              <a:rPr lang="en-US" sz="1500" dirty="0">
                <a:highlight>
                  <a:srgbClr val="FFFF00"/>
                </a:highlight>
                <a:latin typeface="Oracle Sans" panose="020B0503020204020204" pitchFamily="34" charset="0"/>
                <a:cs typeface="Oracle Sans" panose="020B0503020204020204" pitchFamily="34" charset="0"/>
              </a:rPr>
              <a:t>[FIRSTNAME]</a:t>
            </a:r>
            <a:r>
              <a:rPr lang="en-US" sz="1500" dirty="0">
                <a:latin typeface="Oracle Sans" panose="020B0503020204020204" pitchFamily="34" charset="0"/>
                <a:cs typeface="Oracle Sans" panose="020B0503020204020204" pitchFamily="34" charset="0"/>
              </a:rPr>
              <a:t>,</a:t>
            </a:r>
          </a:p>
          <a:p>
            <a:pPr>
              <a:lnSpc>
                <a:spcPct val="100000"/>
              </a:lnSpc>
              <a:spcBef>
                <a:spcPts val="0"/>
              </a:spcBef>
            </a:pPr>
            <a:endParaRPr lang="en-US" sz="1500" dirty="0">
              <a:latin typeface="Oracle Sans" panose="020B0503020204020204" pitchFamily="34" charset="0"/>
              <a:cs typeface="Oracle Sans" panose="020B0503020204020204" pitchFamily="34" charset="0"/>
            </a:endParaRPr>
          </a:p>
          <a:p>
            <a:r>
              <a:rPr lang="en-US" sz="1500" dirty="0">
                <a:latin typeface="Oracle Sans" panose="020B0503020204020204" pitchFamily="34" charset="0"/>
                <a:cs typeface="Oracle Sans" panose="020B0503020204020204" pitchFamily="34" charset="0"/>
              </a:rPr>
              <a:t>Most businesses initially manage their inventory manually, entering inventory data into QuickBooks and connecting with Shopify or other inventory management solutions. But as companies grow, or start adding sales channels, syncing all these systems becomes time-consuming and error-prone. </a:t>
            </a:r>
          </a:p>
          <a:p>
            <a:r>
              <a:rPr lang="en-US" sz="1500" dirty="0">
                <a:latin typeface="Oracle Sans" panose="020B0503020204020204" pitchFamily="34" charset="0"/>
                <a:cs typeface="Oracle Sans" panose="020B0503020204020204" pitchFamily="34" charset="0"/>
              </a:rPr>
              <a:t> </a:t>
            </a:r>
          </a:p>
          <a:p>
            <a:r>
              <a:rPr lang="en-US" sz="1500" b="1" dirty="0">
                <a:solidFill>
                  <a:srgbClr val="00688C"/>
                </a:solidFill>
                <a:cs typeface="+mn-cs"/>
              </a:rPr>
              <a:t>Learn how </a:t>
            </a:r>
            <a:r>
              <a:rPr lang="en-US" sz="1500" dirty="0">
                <a:latin typeface="Oracle Sans" panose="020B0503020204020204" pitchFamily="34" charset="0"/>
                <a:cs typeface="Oracle Sans" panose="020B0503020204020204" pitchFamily="34" charset="0"/>
              </a:rPr>
              <a:t>upgrading from QuickBooks and a separate inventory management solution to NetSuite results in better data, simplified integrations and a long-term foundation to support future growth. </a:t>
            </a:r>
          </a:p>
          <a:p>
            <a:endParaRPr lang="en-GB" sz="1500" dirty="0">
              <a:latin typeface="Oracle Sans" panose="020B0503020204020204" pitchFamily="34" charset="0"/>
              <a:cs typeface="Oracle Sans" panose="020B0503020204020204" pitchFamily="34" charset="0"/>
            </a:endParaRPr>
          </a:p>
          <a:p>
            <a:pPr>
              <a:lnSpc>
                <a:spcPct val="100000"/>
              </a:lnSpc>
              <a:spcBef>
                <a:spcPts val="0"/>
              </a:spcBef>
            </a:pPr>
            <a:r>
              <a:rPr lang="en-GB" sz="1500" dirty="0">
                <a:latin typeface="Oracle Sans" panose="020B0503020204020204" pitchFamily="34" charset="0"/>
                <a:cs typeface="Oracle Sans" panose="020B0503020204020204" pitchFamily="34" charset="0"/>
              </a:rPr>
              <a:t>Best regards, </a:t>
            </a:r>
          </a:p>
          <a:p>
            <a:pPr>
              <a:lnSpc>
                <a:spcPct val="100000"/>
              </a:lnSpc>
              <a:spcBef>
                <a:spcPts val="0"/>
              </a:spcBef>
            </a:pPr>
            <a:r>
              <a:rPr lang="en-GB" sz="1500" dirty="0">
                <a:highlight>
                  <a:srgbClr val="FFFF00"/>
                </a:highlight>
                <a:latin typeface="Oracle Sans" panose="020B0503020204020204" pitchFamily="34" charset="0"/>
                <a:cs typeface="Oracle Sans" panose="020B0503020204020204" pitchFamily="34" charset="0"/>
              </a:rPr>
              <a:t>[SIGNATURE]</a:t>
            </a:r>
          </a:p>
        </p:txBody>
      </p:sp>
      <p:grpSp>
        <p:nvGrpSpPr>
          <p:cNvPr id="40" name="Group 39">
            <a:extLst>
              <a:ext uri="{FF2B5EF4-FFF2-40B4-BE49-F238E27FC236}">
                <a16:creationId xmlns:a16="http://schemas.microsoft.com/office/drawing/2014/main" id="{D470E179-C446-4D23-9B60-575A1EF3E591}"/>
              </a:ext>
            </a:extLst>
          </p:cNvPr>
          <p:cNvGrpSpPr/>
          <p:nvPr/>
        </p:nvGrpSpPr>
        <p:grpSpPr>
          <a:xfrm>
            <a:off x="8389421" y="2430854"/>
            <a:ext cx="2283293" cy="2376829"/>
            <a:chOff x="5071109" y="325773"/>
            <a:chExt cx="515452" cy="516954"/>
          </a:xfrm>
        </p:grpSpPr>
        <p:sp>
          <p:nvSpPr>
            <p:cNvPr id="41" name="Oval 40">
              <a:extLst>
                <a:ext uri="{FF2B5EF4-FFF2-40B4-BE49-F238E27FC236}">
                  <a16:creationId xmlns:a16="http://schemas.microsoft.com/office/drawing/2014/main" id="{089ADE68-2DCE-470F-B007-50DC246A910C}"/>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907">
              <a:extLst>
                <a:ext uri="{FF2B5EF4-FFF2-40B4-BE49-F238E27FC236}">
                  <a16:creationId xmlns:a16="http://schemas.microsoft.com/office/drawing/2014/main" id="{2A3E08F9-B055-4C93-9D9C-0495100AA750}"/>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908">
              <a:extLst>
                <a:ext uri="{FF2B5EF4-FFF2-40B4-BE49-F238E27FC236}">
                  <a16:creationId xmlns:a16="http://schemas.microsoft.com/office/drawing/2014/main" id="{72539A3F-0628-4BC6-A4EE-9CA8539BE688}"/>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909">
              <a:extLst>
                <a:ext uri="{FF2B5EF4-FFF2-40B4-BE49-F238E27FC236}">
                  <a16:creationId xmlns:a16="http://schemas.microsoft.com/office/drawing/2014/main" id="{E519BFB7-AAF2-4EA3-B462-38106C5F48CC}"/>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910">
              <a:extLst>
                <a:ext uri="{FF2B5EF4-FFF2-40B4-BE49-F238E27FC236}">
                  <a16:creationId xmlns:a16="http://schemas.microsoft.com/office/drawing/2014/main" id="{A651DAF8-119E-4CC9-BAF7-CD535ED2AA04}"/>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8CB07B2F-9295-E245-BD11-DD3006884372}"/>
              </a:ext>
            </a:extLst>
          </p:cNvPr>
          <p:cNvSpPr txBox="1"/>
          <p:nvPr/>
        </p:nvSpPr>
        <p:spPr>
          <a:xfrm>
            <a:off x="7941315" y="5588442"/>
            <a:ext cx="3831585" cy="646331"/>
          </a:xfrm>
          <a:prstGeom prst="rect">
            <a:avLst/>
          </a:prstGeom>
          <a:noFill/>
        </p:spPr>
        <p:txBody>
          <a:bodyPr wrap="square">
            <a:spAutoFit/>
          </a:bodyPr>
          <a:lstStyle/>
          <a:p>
            <a:r>
              <a:rPr lang="en-US" b="1" dirty="0">
                <a:solidFill>
                  <a:srgbClr val="00688C"/>
                </a:solidFill>
              </a:rPr>
              <a:t>NOTE: CTA highlighted in blue. Feel free to augment as needed. </a:t>
            </a:r>
          </a:p>
        </p:txBody>
      </p:sp>
    </p:spTree>
    <p:extLst>
      <p:ext uri="{BB962C8B-B14F-4D97-AF65-F5344CB8AC3E}">
        <p14:creationId xmlns:p14="http://schemas.microsoft.com/office/powerpoint/2010/main" val="13462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C4C72E-B4AC-4590-A01E-32D4CADF7FA2}"/>
              </a:ext>
            </a:extLst>
          </p:cNvPr>
          <p:cNvSpPr>
            <a:spLocks noGrp="1"/>
          </p:cNvSpPr>
          <p:nvPr>
            <p:ph type="body" sz="quarter" idx="11"/>
          </p:nvPr>
        </p:nvSpPr>
        <p:spPr/>
        <p:txBody>
          <a:bodyPr/>
          <a:lstStyle/>
          <a:p>
            <a:r>
              <a:rPr lang="en-US" dirty="0"/>
              <a:t>The Limitations of QuickBooks for Inventory </a:t>
            </a:r>
          </a:p>
        </p:txBody>
      </p:sp>
      <p:sp>
        <p:nvSpPr>
          <p:cNvPr id="6" name="Content Placeholder 5">
            <a:extLst>
              <a:ext uri="{FF2B5EF4-FFF2-40B4-BE49-F238E27FC236}">
                <a16:creationId xmlns:a16="http://schemas.microsoft.com/office/drawing/2014/main" id="{25FA4CF4-2B7E-45AF-AAD9-418DB28CFA27}"/>
              </a:ext>
            </a:extLst>
          </p:cNvPr>
          <p:cNvSpPr>
            <a:spLocks noGrp="1"/>
          </p:cNvSpPr>
          <p:nvPr>
            <p:ph sz="quarter" idx="14"/>
          </p:nvPr>
        </p:nvSpPr>
        <p:spPr>
          <a:xfrm>
            <a:off x="768875" y="1498257"/>
            <a:ext cx="5547873" cy="4506912"/>
          </a:xfrm>
        </p:spPr>
        <p:txBody>
          <a:bodyPr/>
          <a:lstStyle/>
          <a:p>
            <a:pPr lvl="0">
              <a:defRPr/>
            </a:pPr>
            <a:r>
              <a:rPr lang="en-US" sz="1600" dirty="0">
                <a:solidFill>
                  <a:srgbClr val="312D2A"/>
                </a:solidFill>
                <a:latin typeface="Oracle Sans"/>
              </a:rPr>
              <a:t>Post the white paper attachment accompanied by this suggested social copy on your </a:t>
            </a:r>
            <a:r>
              <a:rPr lang="en-US" sz="1600" b="1" dirty="0">
                <a:solidFill>
                  <a:srgbClr val="AE562C"/>
                </a:solidFill>
                <a:latin typeface="Oracle Sans"/>
              </a:rPr>
              <a:t>corporate account.</a:t>
            </a:r>
          </a:p>
          <a:p>
            <a:pPr lvl="0">
              <a:defRPr/>
            </a:pPr>
            <a:endParaRPr lang="en-US" sz="1600" b="1" dirty="0">
              <a:solidFill>
                <a:srgbClr val="312D2A"/>
              </a:solidFill>
              <a:latin typeface="Oracle Sans"/>
              <a:cs typeface="+mn-cs"/>
            </a:endParaRPr>
          </a:p>
          <a:p>
            <a:pPr lvl="0">
              <a:defRPr/>
            </a:pPr>
            <a:r>
              <a:rPr lang="en-US" sz="1600" b="1" dirty="0">
                <a:solidFill>
                  <a:srgbClr val="312D2A"/>
                </a:solidFill>
                <a:latin typeface="Oracle Sans"/>
                <a:cs typeface="+mn-cs"/>
              </a:rPr>
              <a:t>Recommended Social Channels: </a:t>
            </a:r>
            <a:r>
              <a:rPr lang="en-US" sz="1600" dirty="0">
                <a:solidFill>
                  <a:srgbClr val="312D2A"/>
                </a:solidFill>
                <a:latin typeface="Oracle Sans"/>
                <a:cs typeface="+mn-cs"/>
              </a:rPr>
              <a:t>LinkedIn</a:t>
            </a:r>
            <a:endParaRPr kumimoji="0" lang="en-US" sz="1600" i="0" u="none" strike="noStrike" kern="1200" cap="none" spc="0" normalizeH="0" baseline="0" noProof="0" dirty="0">
              <a:ln>
                <a:noFill/>
              </a:ln>
              <a:solidFill>
                <a:srgbClr val="312D2A"/>
              </a:solidFill>
              <a:effectLst/>
              <a:uLnTx/>
              <a:uFillTx/>
              <a:latin typeface="Oracle Sans"/>
              <a:ea typeface="+mn-ea"/>
              <a:cs typeface="+mn-cs"/>
            </a:endParaRPr>
          </a:p>
          <a:p>
            <a:r>
              <a:rPr lang="en-US" sz="1600" b="1" dirty="0">
                <a:solidFill>
                  <a:srgbClr val="312D2A"/>
                </a:solidFill>
              </a:rPr>
              <a:t>Post Copy: </a:t>
            </a:r>
            <a:r>
              <a:rPr lang="en-US" sz="1600" b="1" dirty="0">
                <a:solidFill>
                  <a:srgbClr val="00688C"/>
                </a:solidFill>
                <a:cs typeface="+mn-cs"/>
              </a:rPr>
              <a:t>Check out </a:t>
            </a:r>
            <a:r>
              <a:rPr lang="en-US" sz="1600" dirty="0">
                <a:solidFill>
                  <a:srgbClr val="312D2A"/>
                </a:solidFill>
                <a:latin typeface="Oracle Sans"/>
                <a:cs typeface="+mn-cs"/>
              </a:rPr>
              <a:t>the key challenges that companies face when they try to manage inventory with QuickBooks (or QuickBooks add-on solutions) and why moving to NetSuite’s cloud ERP helps companies avoid early software missteps, grow faster and achieve scalable success.</a:t>
            </a:r>
          </a:p>
          <a:p>
            <a:endParaRPr lang="en-US" sz="1400" dirty="0"/>
          </a:p>
        </p:txBody>
      </p:sp>
      <p:sp>
        <p:nvSpPr>
          <p:cNvPr id="4" name="Title 3">
            <a:extLst>
              <a:ext uri="{FF2B5EF4-FFF2-40B4-BE49-F238E27FC236}">
                <a16:creationId xmlns:a16="http://schemas.microsoft.com/office/drawing/2014/main" id="{886E490E-76DD-46FE-AF00-6B13130ACAC4}"/>
              </a:ext>
            </a:extLst>
          </p:cNvPr>
          <p:cNvSpPr>
            <a:spLocks noGrp="1"/>
          </p:cNvSpPr>
          <p:nvPr>
            <p:ph type="title"/>
          </p:nvPr>
        </p:nvSpPr>
        <p:spPr/>
        <p:txBody>
          <a:bodyPr/>
          <a:lstStyle/>
          <a:p>
            <a:r>
              <a:rPr lang="en-US" dirty="0"/>
              <a:t>Social Post: White Paper #3 </a:t>
            </a:r>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6"/>
          </p:nvPr>
        </p:nvSpPr>
        <p:spPr/>
        <p:txBody>
          <a:bodyPr/>
          <a:lstStyle/>
          <a:p>
            <a:r>
              <a:rPr lang="en-US"/>
              <a:t>Copyright © 2021, Oracle and/or its affiliates  |  Confidential: Internal/Restricted/Highly Restricted</a:t>
            </a:r>
            <a:endParaRPr lang="en-US" dirty="0"/>
          </a:p>
        </p:txBody>
      </p: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7"/>
          </p:nvPr>
        </p:nvSpPr>
        <p:spPr/>
        <p:txBody>
          <a:bodyPr/>
          <a:lstStyle/>
          <a:p>
            <a:fld id="{345D60D9-5372-5F40-9443-0F9AE5BDC3C8}" type="slidenum">
              <a:rPr lang="en-US" smtClean="0"/>
              <a:pPr/>
              <a:t>25</a:t>
            </a:fld>
            <a:endParaRPr lang="en-US" dirty="0"/>
          </a:p>
        </p:txBody>
      </p:sp>
      <p:sp>
        <p:nvSpPr>
          <p:cNvPr id="17" name="Content Placeholder 5">
            <a:extLst>
              <a:ext uri="{FF2B5EF4-FFF2-40B4-BE49-F238E27FC236}">
                <a16:creationId xmlns:a16="http://schemas.microsoft.com/office/drawing/2014/main" id="{DEF9A699-95FB-194D-A698-E16CB5BD1A65}"/>
              </a:ext>
            </a:extLst>
          </p:cNvPr>
          <p:cNvSpPr txBox="1">
            <a:spLocks/>
          </p:cNvSpPr>
          <p:nvPr/>
        </p:nvSpPr>
        <p:spPr>
          <a:xfrm>
            <a:off x="8133635" y="254203"/>
            <a:ext cx="7419240" cy="13464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dirty="0">
                <a:solidFill>
                  <a:srgbClr val="312D2A"/>
                </a:solidFill>
                <a:latin typeface="Oracle Sans"/>
                <a:cs typeface="+mn-cs"/>
              </a:rPr>
              <a:t>Social Post Example</a:t>
            </a:r>
            <a:endParaRPr lang="en-US" sz="1400" dirty="0">
              <a:solidFill>
                <a:srgbClr val="312D2A"/>
              </a:solidFill>
              <a:highlight>
                <a:srgbClr val="FFFF00"/>
              </a:highlight>
              <a:latin typeface="Oracle Sans"/>
              <a:cs typeface="+mn-cs"/>
            </a:endParaRPr>
          </a:p>
          <a:p>
            <a:endParaRPr lang="en-US" sz="1400" dirty="0"/>
          </a:p>
        </p:txBody>
      </p:sp>
      <p:pic>
        <p:nvPicPr>
          <p:cNvPr id="13" name="Picture 12">
            <a:extLst>
              <a:ext uri="{FF2B5EF4-FFF2-40B4-BE49-F238E27FC236}">
                <a16:creationId xmlns:a16="http://schemas.microsoft.com/office/drawing/2014/main" id="{E16D42EF-2A92-B04C-8323-6409517055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5145" y="1117803"/>
            <a:ext cx="3510723" cy="519746"/>
          </a:xfrm>
          <a:prstGeom prst="rect">
            <a:avLst/>
          </a:prstGeom>
        </p:spPr>
      </p:pic>
      <p:sp>
        <p:nvSpPr>
          <p:cNvPr id="25" name="TextBox 24">
            <a:extLst>
              <a:ext uri="{FF2B5EF4-FFF2-40B4-BE49-F238E27FC236}">
                <a16:creationId xmlns:a16="http://schemas.microsoft.com/office/drawing/2014/main" id="{91D574DD-2504-6443-9146-E9F29336FBE0}"/>
              </a:ext>
            </a:extLst>
          </p:cNvPr>
          <p:cNvSpPr txBox="1"/>
          <p:nvPr/>
        </p:nvSpPr>
        <p:spPr>
          <a:xfrm>
            <a:off x="7377196" y="1117803"/>
            <a:ext cx="3475549" cy="1015663"/>
          </a:xfrm>
          <a:prstGeom prst="rect">
            <a:avLst/>
          </a:prstGeom>
          <a:noFill/>
        </p:spPr>
        <p:txBody>
          <a:bodyPr wrap="square" rtlCol="0">
            <a:spAutoFit/>
          </a:bodyPr>
          <a:lstStyle/>
          <a:p>
            <a:r>
              <a:rPr lang="en-US" sz="1000" dirty="0"/>
              <a:t>Check out the key challenges that companies face when they try to manage inventory with QuickBooks (or QuickBooks add-on solutions) and why moving to NetSuite helps companies avoid early software missteps, grow faster and achieve scalable success.</a:t>
            </a:r>
          </a:p>
          <a:p>
            <a:endParaRPr lang="en-US" sz="1000" dirty="0"/>
          </a:p>
        </p:txBody>
      </p:sp>
      <p:pic>
        <p:nvPicPr>
          <p:cNvPr id="15" name="Picture 2" descr="Linkedin-logo | myCloudDoor - Expertise for Cloud Transition">
            <a:extLst>
              <a:ext uri="{FF2B5EF4-FFF2-40B4-BE49-F238E27FC236}">
                <a16:creationId xmlns:a16="http://schemas.microsoft.com/office/drawing/2014/main" id="{DB1CE483-E2DB-4662-A916-C55E67529E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68" r="22417"/>
          <a:stretch/>
        </p:blipFill>
        <p:spPr bwMode="auto">
          <a:xfrm>
            <a:off x="11170649" y="378355"/>
            <a:ext cx="571948" cy="5795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F344097-2E5F-038F-EF3F-8AAE3B82A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145" y="562085"/>
            <a:ext cx="3519653" cy="561745"/>
          </a:xfrm>
          <a:prstGeom prst="rect">
            <a:avLst/>
          </a:prstGeom>
        </p:spPr>
      </p:pic>
      <p:sp>
        <p:nvSpPr>
          <p:cNvPr id="18" name="TextBox 17">
            <a:extLst>
              <a:ext uri="{FF2B5EF4-FFF2-40B4-BE49-F238E27FC236}">
                <a16:creationId xmlns:a16="http://schemas.microsoft.com/office/drawing/2014/main" id="{3EFA9012-0BB9-0645-A84D-A819DFAEC69C}"/>
              </a:ext>
            </a:extLst>
          </p:cNvPr>
          <p:cNvSpPr txBox="1"/>
          <p:nvPr/>
        </p:nvSpPr>
        <p:spPr>
          <a:xfrm>
            <a:off x="762000" y="4073075"/>
            <a:ext cx="5547873" cy="646331"/>
          </a:xfrm>
          <a:prstGeom prst="rect">
            <a:avLst/>
          </a:prstGeom>
          <a:noFill/>
        </p:spPr>
        <p:txBody>
          <a:bodyPr wrap="square">
            <a:spAutoFit/>
          </a:bodyPr>
          <a:lstStyle/>
          <a:p>
            <a:r>
              <a:rPr lang="en-US" b="1" dirty="0">
                <a:solidFill>
                  <a:srgbClr val="00688C"/>
                </a:solidFill>
              </a:rPr>
              <a:t>NOTE: CTA highlighted in blue, feel free to augment as needed. </a:t>
            </a:r>
          </a:p>
        </p:txBody>
      </p:sp>
      <p:pic>
        <p:nvPicPr>
          <p:cNvPr id="19" name="Picture 18">
            <a:extLst>
              <a:ext uri="{FF2B5EF4-FFF2-40B4-BE49-F238E27FC236}">
                <a16:creationId xmlns:a16="http://schemas.microsoft.com/office/drawing/2014/main" id="{8D895C90-7317-9DA8-5B22-1D9D119796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94429" y="1972733"/>
            <a:ext cx="3471439" cy="4506912"/>
          </a:xfrm>
          <a:prstGeom prst="rect">
            <a:avLst/>
          </a:prstGeom>
        </p:spPr>
      </p:pic>
    </p:spTree>
    <p:extLst>
      <p:ext uri="{BB962C8B-B14F-4D97-AF65-F5344CB8AC3E}">
        <p14:creationId xmlns:p14="http://schemas.microsoft.com/office/powerpoint/2010/main" val="187654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9F6BE6-FD58-4FCF-B357-4257F8160877}"/>
              </a:ext>
            </a:extLst>
          </p:cNvPr>
          <p:cNvSpPr>
            <a:spLocks noGrp="1"/>
          </p:cNvSpPr>
          <p:nvPr>
            <p:ph type="body" sz="quarter" idx="11"/>
          </p:nvPr>
        </p:nvSpPr>
        <p:spPr/>
        <p:txBody>
          <a:bodyPr/>
          <a:lstStyle/>
          <a:p>
            <a:r>
              <a:rPr lang="en-US" dirty="0"/>
              <a:t>The Limitations of QuickBooks for Inventory </a:t>
            </a:r>
          </a:p>
        </p:txBody>
      </p:sp>
      <p:sp>
        <p:nvSpPr>
          <p:cNvPr id="4" name="Title 3">
            <a:extLst>
              <a:ext uri="{FF2B5EF4-FFF2-40B4-BE49-F238E27FC236}">
                <a16:creationId xmlns:a16="http://schemas.microsoft.com/office/drawing/2014/main" id="{5BA6FAEA-1B19-4F50-83FD-A33C9AB72BF7}"/>
              </a:ext>
            </a:extLst>
          </p:cNvPr>
          <p:cNvSpPr>
            <a:spLocks noGrp="1"/>
          </p:cNvSpPr>
          <p:nvPr>
            <p:ph type="title"/>
          </p:nvPr>
        </p:nvSpPr>
        <p:spPr/>
        <p:txBody>
          <a:bodyPr/>
          <a:lstStyle/>
          <a:p>
            <a:r>
              <a:rPr lang="en-US" dirty="0"/>
              <a:t>Follow up Email: White Paper #3</a:t>
            </a:r>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3"/>
          </p:nvPr>
        </p:nvSpPr>
        <p:spPr/>
        <p:txBody>
          <a:bodyPr/>
          <a:lstStyle/>
          <a:p>
            <a:r>
              <a:rPr lang="en-US"/>
              <a:t>Copyright © 2021, Oracle and/or its affiliates  |  Confidential: Internal/Restricted/Highly Restricted</a:t>
            </a:r>
            <a:endParaRPr lang="en-US" dirty="0"/>
          </a:p>
        </p:txBody>
      </p: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4"/>
          </p:nvPr>
        </p:nvSpPr>
        <p:spPr/>
        <p:txBody>
          <a:bodyPr/>
          <a:lstStyle/>
          <a:p>
            <a:fld id="{345D60D9-5372-5F40-9443-0F9AE5BDC3C8}" type="slidenum">
              <a:rPr lang="en-US" smtClean="0"/>
              <a:pPr/>
              <a:t>26</a:t>
            </a:fld>
            <a:endParaRPr lang="en-US" dirty="0"/>
          </a:p>
        </p:txBody>
      </p:sp>
      <p:sp>
        <p:nvSpPr>
          <p:cNvPr id="12" name="Text Placeholder 4">
            <a:extLst>
              <a:ext uri="{FF2B5EF4-FFF2-40B4-BE49-F238E27FC236}">
                <a16:creationId xmlns:a16="http://schemas.microsoft.com/office/drawing/2014/main" id="{136FE60B-3705-AD49-9485-25E43A4FAD26}"/>
              </a:ext>
            </a:extLst>
          </p:cNvPr>
          <p:cNvSpPr txBox="1">
            <a:spLocks/>
          </p:cNvSpPr>
          <p:nvPr/>
        </p:nvSpPr>
        <p:spPr>
          <a:xfrm>
            <a:off x="768876" y="1618418"/>
            <a:ext cx="6885958" cy="4147289"/>
          </a:xfrm>
          <a:prstGeom prst="rect">
            <a:avLst/>
          </a:prstGeom>
          <a:solidFill>
            <a:srgbClr val="E7F2F5"/>
          </a:solidFill>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274320" numCol="1" spcCol="38100" rtlCol="0" anchor="t">
            <a:sp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latin typeface="Oracle Sans" panose="020B0503020204020204" pitchFamily="34" charset="0"/>
                <a:cs typeface="Oracle Sans" panose="020B0503020204020204" pitchFamily="34" charset="0"/>
              </a:rPr>
              <a:t>[SUBJECT LINE]</a:t>
            </a:r>
            <a:r>
              <a:rPr lang="en-US" sz="1500" dirty="0">
                <a:latin typeface="Oracle Sans" panose="020B0503020204020204" pitchFamily="34" charset="0"/>
                <a:cs typeface="Oracle Sans" panose="020B0503020204020204" pitchFamily="34" charset="0"/>
              </a:rPr>
              <a:t> The Limitations of QuickBooks for Inventory Follow Up</a:t>
            </a:r>
          </a:p>
          <a:p>
            <a:endParaRPr lang="en-US" sz="1500" dirty="0">
              <a:latin typeface="Oracle Sans" panose="020B0503020204020204" pitchFamily="34" charset="0"/>
              <a:cs typeface="Oracle Sans" panose="020B0503020204020204" pitchFamily="34" charset="0"/>
            </a:endParaRPr>
          </a:p>
          <a:p>
            <a:pPr>
              <a:lnSpc>
                <a:spcPct val="100000"/>
              </a:lnSpc>
              <a:spcBef>
                <a:spcPts val="0"/>
              </a:spcBef>
            </a:pPr>
            <a:r>
              <a:rPr lang="en-US" sz="1500" dirty="0">
                <a:latin typeface="Oracle Sans" panose="020B0503020204020204" pitchFamily="34" charset="0"/>
                <a:cs typeface="Oracle Sans" panose="020B0503020204020204" pitchFamily="34" charset="0"/>
              </a:rPr>
              <a:t>Hi </a:t>
            </a:r>
            <a:r>
              <a:rPr lang="en-US" sz="1500" dirty="0">
                <a:highlight>
                  <a:srgbClr val="FFFF00"/>
                </a:highlight>
                <a:latin typeface="Oracle Sans" panose="020B0503020204020204" pitchFamily="34" charset="0"/>
                <a:cs typeface="Oracle Sans" panose="020B0503020204020204" pitchFamily="34" charset="0"/>
              </a:rPr>
              <a:t>[FIRST NAME]</a:t>
            </a:r>
            <a:r>
              <a:rPr lang="en-US" sz="1500" dirty="0">
                <a:latin typeface="Oracle Sans" panose="020B0503020204020204" pitchFamily="34" charset="0"/>
                <a:cs typeface="Oracle Sans" panose="020B0503020204020204" pitchFamily="34" charset="0"/>
              </a:rPr>
              <a:t>,</a:t>
            </a:r>
            <a:br>
              <a:rPr lang="en-US" sz="1500" dirty="0">
                <a:latin typeface="Oracle Sans" panose="020B0503020204020204" pitchFamily="34" charset="0"/>
                <a:cs typeface="Oracle Sans" panose="020B0503020204020204" pitchFamily="34" charset="0"/>
              </a:rPr>
            </a:br>
            <a:r>
              <a:rPr lang="en-US" sz="1500" dirty="0">
                <a:latin typeface="Oracle Sans" panose="020B0503020204020204" pitchFamily="34" charset="0"/>
                <a:cs typeface="Oracle Sans" panose="020B0503020204020204" pitchFamily="34" charset="0"/>
              </a:rPr>
              <a:t> </a:t>
            </a:r>
            <a:br>
              <a:rPr lang="en-US" sz="1500" dirty="0">
                <a:latin typeface="Oracle Sans" panose="020B0503020204020204" pitchFamily="34" charset="0"/>
                <a:cs typeface="Oracle Sans" panose="020B0503020204020204" pitchFamily="34" charset="0"/>
              </a:rPr>
            </a:br>
            <a:r>
              <a:rPr lang="en-US" sz="1500" dirty="0">
                <a:latin typeface="Oracle Sans" panose="020B0503020204020204" pitchFamily="34" charset="0"/>
                <a:cs typeface="Oracle Sans" panose="020B0503020204020204" pitchFamily="34" charset="0"/>
              </a:rPr>
              <a:t>As a company grows and adds sales channels, it needs a better way to manage inventory outside of QuickBooks.</a:t>
            </a:r>
          </a:p>
          <a:p>
            <a:pPr>
              <a:lnSpc>
                <a:spcPct val="100000"/>
              </a:lnSpc>
              <a:spcBef>
                <a:spcPts val="0"/>
              </a:spcBef>
            </a:pPr>
            <a:r>
              <a:rPr lang="en-US" sz="1500" dirty="0">
                <a:latin typeface="Oracle Sans" panose="020B0503020204020204" pitchFamily="34" charset="0"/>
                <a:cs typeface="Oracle Sans" panose="020B0503020204020204" pitchFamily="34" charset="0"/>
              </a:rPr>
              <a:t> </a:t>
            </a:r>
          </a:p>
          <a:p>
            <a:pPr>
              <a:lnSpc>
                <a:spcPct val="100000"/>
              </a:lnSpc>
              <a:spcBef>
                <a:spcPts val="0"/>
              </a:spcBef>
            </a:pPr>
            <a:r>
              <a:rPr lang="en-US" sz="1500" dirty="0">
                <a:latin typeface="Oracle Sans" panose="020B0503020204020204" pitchFamily="34" charset="0"/>
                <a:cs typeface="Oracle Sans" panose="020B0503020204020204" pitchFamily="34" charset="0"/>
              </a:rPr>
              <a:t>Moving to NetSuite’s cloud ERP helps companies avoid early software missteps, grow faster and achieve scalable success. </a:t>
            </a:r>
            <a:r>
              <a:rPr lang="en-US" sz="1500" b="1" dirty="0">
                <a:solidFill>
                  <a:srgbClr val="00688C"/>
                </a:solidFill>
                <a:cs typeface="+mn-cs"/>
              </a:rPr>
              <a:t>Do you have 15 minutes next week to talk further?</a:t>
            </a:r>
          </a:p>
          <a:p>
            <a:pPr>
              <a:lnSpc>
                <a:spcPct val="100000"/>
              </a:lnSpc>
              <a:spcBef>
                <a:spcPts val="0"/>
              </a:spcBef>
            </a:pPr>
            <a:r>
              <a:rPr lang="en-US" sz="1500" dirty="0">
                <a:latin typeface="Oracle Sans" panose="020B0503020204020204" pitchFamily="34" charset="0"/>
                <a:cs typeface="Oracle Sans" panose="020B0503020204020204" pitchFamily="34" charset="0"/>
              </a:rPr>
              <a:t> </a:t>
            </a:r>
          </a:p>
          <a:p>
            <a:pPr>
              <a:lnSpc>
                <a:spcPct val="100000"/>
              </a:lnSpc>
              <a:spcBef>
                <a:spcPts val="0"/>
              </a:spcBef>
            </a:pPr>
            <a:r>
              <a:rPr lang="en-US" sz="1500" dirty="0">
                <a:latin typeface="Oracle Sans" panose="020B0503020204020204" pitchFamily="34" charset="0"/>
                <a:cs typeface="Oracle Sans" panose="020B0503020204020204" pitchFamily="34" charset="0"/>
              </a:rPr>
              <a:t>Looking forward to hearing from you!</a:t>
            </a:r>
          </a:p>
          <a:p>
            <a:pPr>
              <a:lnSpc>
                <a:spcPct val="100000"/>
              </a:lnSpc>
              <a:spcBef>
                <a:spcPts val="0"/>
              </a:spcBef>
            </a:pPr>
            <a:endParaRPr lang="en-GB" sz="1500" dirty="0">
              <a:latin typeface="Oracle Sans" panose="020B0503020204020204" pitchFamily="34" charset="0"/>
              <a:cs typeface="Oracle Sans" panose="020B0503020204020204" pitchFamily="34" charset="0"/>
            </a:endParaRPr>
          </a:p>
          <a:p>
            <a:pPr>
              <a:lnSpc>
                <a:spcPct val="100000"/>
              </a:lnSpc>
              <a:spcBef>
                <a:spcPts val="0"/>
              </a:spcBef>
            </a:pPr>
            <a:r>
              <a:rPr lang="en-GB" sz="1500" dirty="0">
                <a:latin typeface="Oracle Sans" panose="020B0503020204020204" pitchFamily="34" charset="0"/>
                <a:cs typeface="Oracle Sans" panose="020B0503020204020204" pitchFamily="34" charset="0"/>
              </a:rPr>
              <a:t>Thanks, </a:t>
            </a:r>
          </a:p>
          <a:p>
            <a:pPr>
              <a:lnSpc>
                <a:spcPct val="100000"/>
              </a:lnSpc>
              <a:spcBef>
                <a:spcPts val="0"/>
              </a:spcBef>
            </a:pPr>
            <a:r>
              <a:rPr lang="en-GB" sz="1500" dirty="0">
                <a:highlight>
                  <a:srgbClr val="FFFF00"/>
                </a:highlight>
                <a:latin typeface="Oracle Sans" panose="020B0503020204020204" pitchFamily="34" charset="0"/>
                <a:cs typeface="Oracle Sans" panose="020B0503020204020204" pitchFamily="34" charset="0"/>
              </a:rPr>
              <a:t>[SIGNATURE]</a:t>
            </a:r>
          </a:p>
        </p:txBody>
      </p:sp>
      <p:grpSp>
        <p:nvGrpSpPr>
          <p:cNvPr id="19" name="Group 18">
            <a:extLst>
              <a:ext uri="{FF2B5EF4-FFF2-40B4-BE49-F238E27FC236}">
                <a16:creationId xmlns:a16="http://schemas.microsoft.com/office/drawing/2014/main" id="{D8E9581E-661C-D44F-8A2B-D388B3BE5AC4}"/>
              </a:ext>
            </a:extLst>
          </p:cNvPr>
          <p:cNvGrpSpPr/>
          <p:nvPr/>
        </p:nvGrpSpPr>
        <p:grpSpPr>
          <a:xfrm>
            <a:off x="8389421" y="2390588"/>
            <a:ext cx="2283293" cy="2417095"/>
            <a:chOff x="1195456" y="325773"/>
            <a:chExt cx="516954" cy="516954"/>
          </a:xfrm>
        </p:grpSpPr>
        <p:sp>
          <p:nvSpPr>
            <p:cNvPr id="20" name="Oval 19">
              <a:extLst>
                <a:ext uri="{FF2B5EF4-FFF2-40B4-BE49-F238E27FC236}">
                  <a16:creationId xmlns:a16="http://schemas.microsoft.com/office/drawing/2014/main" id="{3B4D32B8-787E-9D4C-AD0D-D519CE2BB048}"/>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838">
              <a:extLst>
                <a:ext uri="{FF2B5EF4-FFF2-40B4-BE49-F238E27FC236}">
                  <a16:creationId xmlns:a16="http://schemas.microsoft.com/office/drawing/2014/main" id="{89BFB1FC-B882-1E4D-B544-30C446EBA81A}"/>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839">
              <a:extLst>
                <a:ext uri="{FF2B5EF4-FFF2-40B4-BE49-F238E27FC236}">
                  <a16:creationId xmlns:a16="http://schemas.microsoft.com/office/drawing/2014/main" id="{A115D685-FBDC-6648-A8E6-69FD2EC4F38B}"/>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840">
              <a:extLst>
                <a:ext uri="{FF2B5EF4-FFF2-40B4-BE49-F238E27FC236}">
                  <a16:creationId xmlns:a16="http://schemas.microsoft.com/office/drawing/2014/main" id="{AD460FE9-C9D2-B842-A7FF-1F9EA3EF8EA1}"/>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841">
              <a:extLst>
                <a:ext uri="{FF2B5EF4-FFF2-40B4-BE49-F238E27FC236}">
                  <a16:creationId xmlns:a16="http://schemas.microsoft.com/office/drawing/2014/main" id="{B894751B-89E9-9443-8DEE-76AB02658964}"/>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85DB5A4E-EFF8-8D4A-B1EE-C2A66BC8D5EB}"/>
              </a:ext>
            </a:extLst>
          </p:cNvPr>
          <p:cNvSpPr txBox="1"/>
          <p:nvPr/>
        </p:nvSpPr>
        <p:spPr>
          <a:xfrm>
            <a:off x="7941315" y="5588442"/>
            <a:ext cx="3831585" cy="646331"/>
          </a:xfrm>
          <a:prstGeom prst="rect">
            <a:avLst/>
          </a:prstGeom>
          <a:noFill/>
        </p:spPr>
        <p:txBody>
          <a:bodyPr wrap="square">
            <a:spAutoFit/>
          </a:bodyPr>
          <a:lstStyle/>
          <a:p>
            <a:r>
              <a:rPr lang="en-US" b="1" dirty="0">
                <a:solidFill>
                  <a:srgbClr val="00688C"/>
                </a:solidFill>
              </a:rPr>
              <a:t>NOTE: CTA highlighted in blue. Feel free to augment as needed. </a:t>
            </a:r>
          </a:p>
        </p:txBody>
      </p:sp>
    </p:spTree>
    <p:extLst>
      <p:ext uri="{BB962C8B-B14F-4D97-AF65-F5344CB8AC3E}">
        <p14:creationId xmlns:p14="http://schemas.microsoft.com/office/powerpoint/2010/main" val="94649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86445A-6944-344F-BCA0-12EE8CACE93F}"/>
              </a:ext>
            </a:extLst>
          </p:cNvPr>
          <p:cNvSpPr>
            <a:spLocks noGrp="1"/>
          </p:cNvSpPr>
          <p:nvPr>
            <p:ph type="body" sz="quarter" idx="43"/>
          </p:nvPr>
        </p:nvSpPr>
        <p:spPr>
          <a:xfrm>
            <a:off x="762000" y="1609724"/>
            <a:ext cx="7051959" cy="4505325"/>
          </a:xfrm>
        </p:spPr>
        <p:txBody>
          <a:bodyPr/>
          <a:lstStyle/>
          <a:p>
            <a:pPr marL="0" indent="0">
              <a:buNone/>
            </a:pPr>
            <a:r>
              <a:rPr lang="en-US" b="1" dirty="0"/>
              <a:t>Talk Track: </a:t>
            </a:r>
          </a:p>
          <a:p>
            <a:pPr marL="457200" lvl="2"/>
            <a:r>
              <a:rPr lang="en-US" dirty="0">
                <a:latin typeface="+mn-lt"/>
                <a:cs typeface="Oracle Sans Tab" panose="020B0503020204020204" pitchFamily="34" charset="0"/>
              </a:rPr>
              <a:t>As a company grows and adds sales channels, it needs a better way to manage inventory outside of QuickBooks. But when organizations add on band-aid solutions like Fishbowl, </a:t>
            </a:r>
            <a:r>
              <a:rPr lang="en-US" dirty="0" err="1">
                <a:latin typeface="+mn-lt"/>
                <a:cs typeface="Oracle Sans Tab" panose="020B0503020204020204" pitchFamily="34" charset="0"/>
              </a:rPr>
              <a:t>StitchLabs</a:t>
            </a:r>
            <a:r>
              <a:rPr lang="en-US" dirty="0">
                <a:latin typeface="+mn-lt"/>
                <a:cs typeface="Oracle Sans Tab" panose="020B0503020204020204" pitchFamily="34" charset="0"/>
              </a:rPr>
              <a:t>, </a:t>
            </a:r>
            <a:r>
              <a:rPr lang="en-US" dirty="0" err="1">
                <a:latin typeface="+mn-lt"/>
                <a:cs typeface="Oracle Sans Tab" panose="020B0503020204020204" pitchFamily="34" charset="0"/>
              </a:rPr>
              <a:t>SkuVault</a:t>
            </a:r>
            <a:r>
              <a:rPr lang="en-US" dirty="0">
                <a:latin typeface="+mn-lt"/>
                <a:cs typeface="Oracle Sans Tab" panose="020B0503020204020204" pitchFamily="34" charset="0"/>
              </a:rPr>
              <a:t>, </a:t>
            </a:r>
            <a:r>
              <a:rPr lang="en-US" dirty="0" err="1">
                <a:latin typeface="+mn-lt"/>
                <a:cs typeface="Oracle Sans Tab" panose="020B0503020204020204" pitchFamily="34" charset="0"/>
              </a:rPr>
              <a:t>Skubana</a:t>
            </a:r>
            <a:r>
              <a:rPr lang="en-US" dirty="0">
                <a:latin typeface="+mn-lt"/>
                <a:cs typeface="Oracle Sans Tab" panose="020B0503020204020204" pitchFamily="34" charset="0"/>
              </a:rPr>
              <a:t>, Shopify or </a:t>
            </a:r>
            <a:r>
              <a:rPr lang="en-US" dirty="0" err="1">
                <a:latin typeface="+mn-lt"/>
                <a:cs typeface="Oracle Sans Tab" panose="020B0503020204020204" pitchFamily="34" charset="0"/>
              </a:rPr>
              <a:t>TradeGecko</a:t>
            </a:r>
            <a:r>
              <a:rPr lang="en-US" dirty="0">
                <a:latin typeface="+mn-lt"/>
                <a:cs typeface="Oracle Sans Tab" panose="020B0503020204020204" pitchFamily="34" charset="0"/>
              </a:rPr>
              <a:t> for inventory management, they wind up with multiple systems that don't communicate well with one another, creating extensive manual work. Small and midsized businesses can avoid future technology headaches and compete more effectively by using a cloud ERP system right out of the gate. </a:t>
            </a:r>
          </a:p>
          <a:p>
            <a:pPr marL="274637" lvl="2" indent="0">
              <a:buNone/>
            </a:pPr>
            <a:endParaRPr lang="en-US" dirty="0">
              <a:latin typeface="+mn-lt"/>
              <a:cs typeface="Oracle Sans Tab" panose="020B0503020204020204" pitchFamily="34" charset="0"/>
            </a:endParaRPr>
          </a:p>
          <a:p>
            <a:pPr marL="0" indent="0">
              <a:buNone/>
            </a:pPr>
            <a:r>
              <a:rPr lang="en-US" b="1" dirty="0"/>
              <a:t>Follow Up Questions: </a:t>
            </a:r>
          </a:p>
          <a:p>
            <a:pPr marL="469265" lvl="1" indent="-285750"/>
            <a:r>
              <a:rPr lang="en-US" sz="1600" dirty="0"/>
              <a:t>How do you track inventory today? How manual is the process?</a:t>
            </a:r>
          </a:p>
          <a:p>
            <a:pPr marL="469265" lvl="1" indent="-285750"/>
            <a:r>
              <a:rPr lang="en-US" sz="1600" dirty="0"/>
              <a:t>How are you currently forecasting inventory and planning for demand? </a:t>
            </a:r>
          </a:p>
          <a:p>
            <a:pPr marL="469265" lvl="1" indent="-285750"/>
            <a:r>
              <a:rPr lang="en-US" sz="1600" dirty="0"/>
              <a:t>How easily can you understand and leverage past sales and profitability metrics to make the right decisions when it comes to inventory planning? </a:t>
            </a:r>
          </a:p>
          <a:p>
            <a:pPr marL="469265" lvl="1" indent="-285750"/>
            <a:r>
              <a:rPr lang="en-US" sz="1600" dirty="0"/>
              <a:t>What inventory metrics are you tracking and are you looking to enhance your ability to calculate those KPIs?</a:t>
            </a:r>
          </a:p>
          <a:p>
            <a:pPr marL="469265" lvl="1" indent="-285750"/>
            <a:endParaRPr lang="en-US" sz="1600" dirty="0"/>
          </a:p>
        </p:txBody>
      </p:sp>
      <p:sp>
        <p:nvSpPr>
          <p:cNvPr id="6" name="Title 1">
            <a:extLst>
              <a:ext uri="{FF2B5EF4-FFF2-40B4-BE49-F238E27FC236}">
                <a16:creationId xmlns:a16="http://schemas.microsoft.com/office/drawing/2014/main" id="{E421EA82-C1EB-8A42-A53E-0035BEE2F7F7}"/>
              </a:ext>
            </a:extLst>
          </p:cNvPr>
          <p:cNvSpPr txBox="1">
            <a:spLocks noGrp="1"/>
          </p:cNvSpPr>
          <p:nvPr>
            <p:ph type="title"/>
          </p:nvPr>
        </p:nvSpPr>
        <p:spPr>
          <a:xfrm>
            <a:off x="762000" y="375125"/>
            <a:ext cx="10671048" cy="82296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US" dirty="0"/>
              <a:t>Talk Track for Follow Up: White Paper #3</a:t>
            </a:r>
            <a:br>
              <a:rPr lang="en-US" dirty="0"/>
            </a:br>
            <a:r>
              <a:rPr lang="en-US" sz="2000" b="0" dirty="0"/>
              <a:t>The Limitations of QuickBooks for Inventory </a:t>
            </a:r>
          </a:p>
        </p:txBody>
      </p:sp>
      <p:sp>
        <p:nvSpPr>
          <p:cNvPr id="4" name="Footer Placeholder 3">
            <a:extLst>
              <a:ext uri="{FF2B5EF4-FFF2-40B4-BE49-F238E27FC236}">
                <a16:creationId xmlns:a16="http://schemas.microsoft.com/office/drawing/2014/main" id="{4C74A997-D333-2447-9917-0C8CC5973B38}"/>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EF78A39C-C91F-AE43-8A3A-5E073C234A77}"/>
              </a:ext>
            </a:extLst>
          </p:cNvPr>
          <p:cNvSpPr>
            <a:spLocks noGrp="1"/>
          </p:cNvSpPr>
          <p:nvPr>
            <p:ph type="sldNum" sz="quarter" idx="47"/>
          </p:nvPr>
        </p:nvSpPr>
        <p:spPr/>
        <p:txBody>
          <a:bodyPr/>
          <a:lstStyle/>
          <a:p>
            <a:fld id="{345D60D9-5372-5F40-9443-0F9AE5BDC3C8}" type="slidenum">
              <a:rPr lang="en-US" smtClean="0"/>
              <a:pPr/>
              <a:t>27</a:t>
            </a:fld>
            <a:endParaRPr lang="en-US" dirty="0"/>
          </a:p>
        </p:txBody>
      </p:sp>
      <p:grpSp>
        <p:nvGrpSpPr>
          <p:cNvPr id="32" name="Group 31">
            <a:extLst>
              <a:ext uri="{FF2B5EF4-FFF2-40B4-BE49-F238E27FC236}">
                <a16:creationId xmlns:a16="http://schemas.microsoft.com/office/drawing/2014/main" id="{691A1B88-DA26-B542-BCF5-FDC09624562F}"/>
              </a:ext>
            </a:extLst>
          </p:cNvPr>
          <p:cNvGrpSpPr/>
          <p:nvPr/>
        </p:nvGrpSpPr>
        <p:grpSpPr>
          <a:xfrm>
            <a:off x="8389421" y="2430855"/>
            <a:ext cx="2283293" cy="2367446"/>
            <a:chOff x="6397625" y="3290888"/>
            <a:chExt cx="585788" cy="587375"/>
          </a:xfrm>
        </p:grpSpPr>
        <p:sp>
          <p:nvSpPr>
            <p:cNvPr id="33" name="Oval 32">
              <a:extLst>
                <a:ext uri="{FF2B5EF4-FFF2-40B4-BE49-F238E27FC236}">
                  <a16:creationId xmlns:a16="http://schemas.microsoft.com/office/drawing/2014/main" id="{208F1181-1055-AB46-99CA-6A45264A3A83}"/>
                </a:ext>
              </a:extLst>
            </p:cNvPr>
            <p:cNvSpPr>
              <a:spLocks noChangeArrowheads="1"/>
            </p:cNvSpPr>
            <p:nvPr/>
          </p:nvSpPr>
          <p:spPr bwMode="auto">
            <a:xfrm>
              <a:off x="6397625" y="3290888"/>
              <a:ext cx="585788" cy="587375"/>
            </a:xfrm>
            <a:prstGeom prst="ellipse">
              <a:avLst/>
            </a:prstGeom>
            <a:solidFill>
              <a:srgbClr val="8A6988"/>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4" name="Group 33">
              <a:extLst>
                <a:ext uri="{FF2B5EF4-FFF2-40B4-BE49-F238E27FC236}">
                  <a16:creationId xmlns:a16="http://schemas.microsoft.com/office/drawing/2014/main" id="{1F9C067E-73A9-EC49-8E09-E481C691CB75}"/>
                </a:ext>
              </a:extLst>
            </p:cNvPr>
            <p:cNvGrpSpPr/>
            <p:nvPr/>
          </p:nvGrpSpPr>
          <p:grpSpPr>
            <a:xfrm>
              <a:off x="6546850" y="3398838"/>
              <a:ext cx="288926" cy="338137"/>
              <a:chOff x="6546850" y="3398838"/>
              <a:chExt cx="288926" cy="338137"/>
            </a:xfrm>
          </p:grpSpPr>
          <p:sp>
            <p:nvSpPr>
              <p:cNvPr id="35" name="Freeform 164">
                <a:extLst>
                  <a:ext uri="{FF2B5EF4-FFF2-40B4-BE49-F238E27FC236}">
                    <a16:creationId xmlns:a16="http://schemas.microsoft.com/office/drawing/2014/main" id="{35477E5D-2AEB-B143-95DC-C52108F16D42}"/>
                  </a:ext>
                </a:extLst>
              </p:cNvPr>
              <p:cNvSpPr>
                <a:spLocks noEditPoints="1"/>
              </p:cNvSpPr>
              <p:nvPr/>
            </p:nvSpPr>
            <p:spPr bwMode="auto">
              <a:xfrm>
                <a:off x="6596063" y="3398838"/>
                <a:ext cx="190500" cy="190500"/>
              </a:xfrm>
              <a:custGeom>
                <a:avLst/>
                <a:gdLst>
                  <a:gd name="T0" fmla="*/ 178 w 280"/>
                  <a:gd name="T1" fmla="*/ 236 h 280"/>
                  <a:gd name="T2" fmla="*/ 201 w 280"/>
                  <a:gd name="T3" fmla="*/ 255 h 280"/>
                  <a:gd name="T4" fmla="*/ 255 w 280"/>
                  <a:gd name="T5" fmla="*/ 223 h 280"/>
                  <a:gd name="T6" fmla="*/ 255 w 280"/>
                  <a:gd name="T7" fmla="*/ 201 h 280"/>
                  <a:gd name="T8" fmla="*/ 236 w 280"/>
                  <a:gd name="T9" fmla="*/ 178 h 280"/>
                  <a:gd name="T10" fmla="*/ 280 w 280"/>
                  <a:gd name="T11" fmla="*/ 162 h 280"/>
                  <a:gd name="T12" fmla="*/ 264 w 280"/>
                  <a:gd name="T13" fmla="*/ 102 h 280"/>
                  <a:gd name="T14" fmla="*/ 235 w 280"/>
                  <a:gd name="T15" fmla="*/ 99 h 280"/>
                  <a:gd name="T16" fmla="*/ 255 w 280"/>
                  <a:gd name="T17" fmla="*/ 57 h 280"/>
                  <a:gd name="T18" fmla="*/ 201 w 280"/>
                  <a:gd name="T19" fmla="*/ 25 h 280"/>
                  <a:gd name="T20" fmla="*/ 178 w 280"/>
                  <a:gd name="T21" fmla="*/ 44 h 280"/>
                  <a:gd name="T22" fmla="*/ 162 w 280"/>
                  <a:gd name="T23" fmla="*/ 0 h 280"/>
                  <a:gd name="T24" fmla="*/ 102 w 280"/>
                  <a:gd name="T25" fmla="*/ 16 h 280"/>
                  <a:gd name="T26" fmla="*/ 99 w 280"/>
                  <a:gd name="T27" fmla="*/ 45 h 280"/>
                  <a:gd name="T28" fmla="*/ 57 w 280"/>
                  <a:gd name="T29" fmla="*/ 25 h 280"/>
                  <a:gd name="T30" fmla="*/ 25 w 280"/>
                  <a:gd name="T31" fmla="*/ 79 h 280"/>
                  <a:gd name="T32" fmla="*/ 44 w 280"/>
                  <a:gd name="T33" fmla="*/ 102 h 280"/>
                  <a:gd name="T34" fmla="*/ 0 w 280"/>
                  <a:gd name="T35" fmla="*/ 118 h 280"/>
                  <a:gd name="T36" fmla="*/ 16 w 280"/>
                  <a:gd name="T37" fmla="*/ 178 h 280"/>
                  <a:gd name="T38" fmla="*/ 45 w 280"/>
                  <a:gd name="T39" fmla="*/ 181 h 280"/>
                  <a:gd name="T40" fmla="*/ 21 w 280"/>
                  <a:gd name="T41" fmla="*/ 212 h 280"/>
                  <a:gd name="T42" fmla="*/ 57 w 280"/>
                  <a:gd name="T43" fmla="*/ 255 h 280"/>
                  <a:gd name="T44" fmla="*/ 99 w 280"/>
                  <a:gd name="T45" fmla="*/ 235 h 280"/>
                  <a:gd name="T46" fmla="*/ 102 w 280"/>
                  <a:gd name="T47" fmla="*/ 264 h 280"/>
                  <a:gd name="T48" fmla="*/ 162 w 280"/>
                  <a:gd name="T49" fmla="*/ 280 h 280"/>
                  <a:gd name="T50" fmla="*/ 154 w 280"/>
                  <a:gd name="T51" fmla="*/ 230 h 280"/>
                  <a:gd name="T52" fmla="*/ 126 w 280"/>
                  <a:gd name="T53" fmla="*/ 256 h 280"/>
                  <a:gd name="T54" fmla="*/ 115 w 280"/>
                  <a:gd name="T55" fmla="*/ 215 h 280"/>
                  <a:gd name="T56" fmla="*/ 86 w 280"/>
                  <a:gd name="T57" fmla="*/ 213 h 280"/>
                  <a:gd name="T58" fmla="*/ 48 w 280"/>
                  <a:gd name="T59" fmla="*/ 212 h 280"/>
                  <a:gd name="T60" fmla="*/ 69 w 280"/>
                  <a:gd name="T61" fmla="*/ 175 h 280"/>
                  <a:gd name="T62" fmla="*/ 50 w 280"/>
                  <a:gd name="T63" fmla="*/ 154 h 280"/>
                  <a:gd name="T64" fmla="*/ 24 w 280"/>
                  <a:gd name="T65" fmla="*/ 126 h 280"/>
                  <a:gd name="T66" fmla="*/ 65 w 280"/>
                  <a:gd name="T67" fmla="*/ 115 h 280"/>
                  <a:gd name="T68" fmla="*/ 66 w 280"/>
                  <a:gd name="T69" fmla="*/ 86 h 280"/>
                  <a:gd name="T70" fmla="*/ 68 w 280"/>
                  <a:gd name="T71" fmla="*/ 48 h 280"/>
                  <a:gd name="T72" fmla="*/ 104 w 280"/>
                  <a:gd name="T73" fmla="*/ 69 h 280"/>
                  <a:gd name="T74" fmla="*/ 126 w 280"/>
                  <a:gd name="T75" fmla="*/ 50 h 280"/>
                  <a:gd name="T76" fmla="*/ 154 w 280"/>
                  <a:gd name="T77" fmla="*/ 24 h 280"/>
                  <a:gd name="T78" fmla="*/ 165 w 280"/>
                  <a:gd name="T79" fmla="*/ 65 h 280"/>
                  <a:gd name="T80" fmla="*/ 194 w 280"/>
                  <a:gd name="T81" fmla="*/ 66 h 280"/>
                  <a:gd name="T82" fmla="*/ 232 w 280"/>
                  <a:gd name="T83" fmla="*/ 68 h 280"/>
                  <a:gd name="T84" fmla="*/ 211 w 280"/>
                  <a:gd name="T85" fmla="*/ 104 h 280"/>
                  <a:gd name="T86" fmla="*/ 230 w 280"/>
                  <a:gd name="T87" fmla="*/ 126 h 280"/>
                  <a:gd name="T88" fmla="*/ 256 w 280"/>
                  <a:gd name="T89" fmla="*/ 154 h 280"/>
                  <a:gd name="T90" fmla="*/ 215 w 280"/>
                  <a:gd name="T91" fmla="*/ 165 h 280"/>
                  <a:gd name="T92" fmla="*/ 213 w 280"/>
                  <a:gd name="T93" fmla="*/ 194 h 280"/>
                  <a:gd name="T94" fmla="*/ 212 w 280"/>
                  <a:gd name="T95" fmla="*/ 232 h 280"/>
                  <a:gd name="T96" fmla="*/ 176 w 280"/>
                  <a:gd name="T97" fmla="*/ 211 h 280"/>
                  <a:gd name="T98" fmla="*/ 154 w 280"/>
                  <a:gd name="T99" fmla="*/ 23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0" h="280">
                    <a:moveTo>
                      <a:pt x="178" y="264"/>
                    </a:moveTo>
                    <a:cubicBezTo>
                      <a:pt x="178" y="236"/>
                      <a:pt x="178" y="236"/>
                      <a:pt x="178" y="236"/>
                    </a:cubicBezTo>
                    <a:cubicBezTo>
                      <a:pt x="179" y="235"/>
                      <a:pt x="180" y="235"/>
                      <a:pt x="181" y="235"/>
                    </a:cubicBezTo>
                    <a:cubicBezTo>
                      <a:pt x="201" y="255"/>
                      <a:pt x="201" y="255"/>
                      <a:pt x="201" y="255"/>
                    </a:cubicBezTo>
                    <a:cubicBezTo>
                      <a:pt x="207" y="261"/>
                      <a:pt x="217" y="261"/>
                      <a:pt x="223" y="255"/>
                    </a:cubicBezTo>
                    <a:cubicBezTo>
                      <a:pt x="255" y="223"/>
                      <a:pt x="255" y="223"/>
                      <a:pt x="255" y="223"/>
                    </a:cubicBezTo>
                    <a:cubicBezTo>
                      <a:pt x="258" y="220"/>
                      <a:pt x="259" y="216"/>
                      <a:pt x="259" y="212"/>
                    </a:cubicBezTo>
                    <a:cubicBezTo>
                      <a:pt x="259" y="208"/>
                      <a:pt x="258" y="204"/>
                      <a:pt x="255" y="201"/>
                    </a:cubicBezTo>
                    <a:cubicBezTo>
                      <a:pt x="235" y="181"/>
                      <a:pt x="235" y="181"/>
                      <a:pt x="235" y="181"/>
                    </a:cubicBezTo>
                    <a:cubicBezTo>
                      <a:pt x="235" y="180"/>
                      <a:pt x="235" y="179"/>
                      <a:pt x="236" y="178"/>
                    </a:cubicBezTo>
                    <a:cubicBezTo>
                      <a:pt x="264" y="178"/>
                      <a:pt x="264" y="178"/>
                      <a:pt x="264" y="178"/>
                    </a:cubicBezTo>
                    <a:cubicBezTo>
                      <a:pt x="273" y="178"/>
                      <a:pt x="280" y="171"/>
                      <a:pt x="280" y="162"/>
                    </a:cubicBezTo>
                    <a:cubicBezTo>
                      <a:pt x="280" y="118"/>
                      <a:pt x="280" y="118"/>
                      <a:pt x="280" y="118"/>
                    </a:cubicBezTo>
                    <a:cubicBezTo>
                      <a:pt x="280" y="109"/>
                      <a:pt x="273" y="102"/>
                      <a:pt x="264" y="102"/>
                    </a:cubicBezTo>
                    <a:cubicBezTo>
                      <a:pt x="236" y="102"/>
                      <a:pt x="236" y="102"/>
                      <a:pt x="236" y="102"/>
                    </a:cubicBezTo>
                    <a:cubicBezTo>
                      <a:pt x="235" y="101"/>
                      <a:pt x="235" y="100"/>
                      <a:pt x="235" y="99"/>
                    </a:cubicBezTo>
                    <a:cubicBezTo>
                      <a:pt x="255" y="79"/>
                      <a:pt x="255" y="79"/>
                      <a:pt x="255" y="79"/>
                    </a:cubicBezTo>
                    <a:cubicBezTo>
                      <a:pt x="261" y="73"/>
                      <a:pt x="261" y="63"/>
                      <a:pt x="255" y="57"/>
                    </a:cubicBezTo>
                    <a:cubicBezTo>
                      <a:pt x="223" y="25"/>
                      <a:pt x="223" y="25"/>
                      <a:pt x="223" y="25"/>
                    </a:cubicBezTo>
                    <a:cubicBezTo>
                      <a:pt x="217" y="19"/>
                      <a:pt x="207" y="19"/>
                      <a:pt x="201" y="25"/>
                    </a:cubicBezTo>
                    <a:cubicBezTo>
                      <a:pt x="181" y="45"/>
                      <a:pt x="181" y="45"/>
                      <a:pt x="181" y="45"/>
                    </a:cubicBezTo>
                    <a:cubicBezTo>
                      <a:pt x="180" y="45"/>
                      <a:pt x="179" y="44"/>
                      <a:pt x="178" y="44"/>
                    </a:cubicBezTo>
                    <a:cubicBezTo>
                      <a:pt x="178" y="16"/>
                      <a:pt x="178" y="16"/>
                      <a:pt x="178" y="16"/>
                    </a:cubicBezTo>
                    <a:cubicBezTo>
                      <a:pt x="178" y="7"/>
                      <a:pt x="171" y="0"/>
                      <a:pt x="162" y="0"/>
                    </a:cubicBezTo>
                    <a:cubicBezTo>
                      <a:pt x="118" y="0"/>
                      <a:pt x="118" y="0"/>
                      <a:pt x="118" y="0"/>
                    </a:cubicBezTo>
                    <a:cubicBezTo>
                      <a:pt x="109" y="0"/>
                      <a:pt x="102" y="7"/>
                      <a:pt x="102" y="16"/>
                    </a:cubicBezTo>
                    <a:cubicBezTo>
                      <a:pt x="102" y="44"/>
                      <a:pt x="102" y="44"/>
                      <a:pt x="102" y="44"/>
                    </a:cubicBezTo>
                    <a:cubicBezTo>
                      <a:pt x="101" y="44"/>
                      <a:pt x="100" y="45"/>
                      <a:pt x="99" y="45"/>
                    </a:cubicBezTo>
                    <a:cubicBezTo>
                      <a:pt x="79" y="25"/>
                      <a:pt x="79" y="25"/>
                      <a:pt x="79" y="25"/>
                    </a:cubicBezTo>
                    <a:cubicBezTo>
                      <a:pt x="73" y="19"/>
                      <a:pt x="63" y="19"/>
                      <a:pt x="57" y="25"/>
                    </a:cubicBezTo>
                    <a:cubicBezTo>
                      <a:pt x="25" y="57"/>
                      <a:pt x="25" y="57"/>
                      <a:pt x="25" y="57"/>
                    </a:cubicBezTo>
                    <a:cubicBezTo>
                      <a:pt x="19" y="63"/>
                      <a:pt x="19" y="73"/>
                      <a:pt x="25" y="79"/>
                    </a:cubicBezTo>
                    <a:cubicBezTo>
                      <a:pt x="45" y="99"/>
                      <a:pt x="45" y="99"/>
                      <a:pt x="45" y="99"/>
                    </a:cubicBezTo>
                    <a:cubicBezTo>
                      <a:pt x="45" y="100"/>
                      <a:pt x="45" y="101"/>
                      <a:pt x="44" y="102"/>
                    </a:cubicBezTo>
                    <a:cubicBezTo>
                      <a:pt x="16" y="102"/>
                      <a:pt x="16" y="102"/>
                      <a:pt x="16" y="102"/>
                    </a:cubicBezTo>
                    <a:cubicBezTo>
                      <a:pt x="7" y="102"/>
                      <a:pt x="0" y="109"/>
                      <a:pt x="0" y="118"/>
                    </a:cubicBezTo>
                    <a:cubicBezTo>
                      <a:pt x="0" y="162"/>
                      <a:pt x="0" y="162"/>
                      <a:pt x="0" y="162"/>
                    </a:cubicBezTo>
                    <a:cubicBezTo>
                      <a:pt x="0" y="171"/>
                      <a:pt x="7" y="178"/>
                      <a:pt x="16" y="178"/>
                    </a:cubicBezTo>
                    <a:cubicBezTo>
                      <a:pt x="44" y="178"/>
                      <a:pt x="44" y="178"/>
                      <a:pt x="44" y="178"/>
                    </a:cubicBezTo>
                    <a:cubicBezTo>
                      <a:pt x="45" y="179"/>
                      <a:pt x="45" y="180"/>
                      <a:pt x="45" y="181"/>
                    </a:cubicBezTo>
                    <a:cubicBezTo>
                      <a:pt x="25" y="201"/>
                      <a:pt x="25" y="201"/>
                      <a:pt x="25" y="201"/>
                    </a:cubicBezTo>
                    <a:cubicBezTo>
                      <a:pt x="22" y="204"/>
                      <a:pt x="21" y="208"/>
                      <a:pt x="21" y="212"/>
                    </a:cubicBezTo>
                    <a:cubicBezTo>
                      <a:pt x="21" y="216"/>
                      <a:pt x="22" y="220"/>
                      <a:pt x="25" y="223"/>
                    </a:cubicBezTo>
                    <a:cubicBezTo>
                      <a:pt x="57" y="255"/>
                      <a:pt x="57" y="255"/>
                      <a:pt x="57" y="255"/>
                    </a:cubicBezTo>
                    <a:cubicBezTo>
                      <a:pt x="63" y="261"/>
                      <a:pt x="73" y="261"/>
                      <a:pt x="79" y="255"/>
                    </a:cubicBezTo>
                    <a:cubicBezTo>
                      <a:pt x="99" y="235"/>
                      <a:pt x="99" y="235"/>
                      <a:pt x="99" y="235"/>
                    </a:cubicBezTo>
                    <a:cubicBezTo>
                      <a:pt x="100" y="235"/>
                      <a:pt x="101" y="235"/>
                      <a:pt x="102" y="236"/>
                    </a:cubicBezTo>
                    <a:cubicBezTo>
                      <a:pt x="102" y="264"/>
                      <a:pt x="102" y="264"/>
                      <a:pt x="102" y="264"/>
                    </a:cubicBezTo>
                    <a:cubicBezTo>
                      <a:pt x="102" y="273"/>
                      <a:pt x="109" y="280"/>
                      <a:pt x="118" y="280"/>
                    </a:cubicBezTo>
                    <a:cubicBezTo>
                      <a:pt x="162" y="280"/>
                      <a:pt x="162" y="280"/>
                      <a:pt x="162" y="280"/>
                    </a:cubicBezTo>
                    <a:cubicBezTo>
                      <a:pt x="171" y="280"/>
                      <a:pt x="178" y="273"/>
                      <a:pt x="178" y="264"/>
                    </a:cubicBezTo>
                    <a:close/>
                    <a:moveTo>
                      <a:pt x="154" y="230"/>
                    </a:moveTo>
                    <a:cubicBezTo>
                      <a:pt x="154" y="256"/>
                      <a:pt x="154" y="256"/>
                      <a:pt x="154" y="256"/>
                    </a:cubicBezTo>
                    <a:cubicBezTo>
                      <a:pt x="126" y="256"/>
                      <a:pt x="126" y="256"/>
                      <a:pt x="126" y="256"/>
                    </a:cubicBezTo>
                    <a:cubicBezTo>
                      <a:pt x="126" y="230"/>
                      <a:pt x="126" y="230"/>
                      <a:pt x="126" y="230"/>
                    </a:cubicBezTo>
                    <a:cubicBezTo>
                      <a:pt x="126" y="223"/>
                      <a:pt x="122" y="217"/>
                      <a:pt x="115" y="215"/>
                    </a:cubicBezTo>
                    <a:cubicBezTo>
                      <a:pt x="111" y="214"/>
                      <a:pt x="108" y="212"/>
                      <a:pt x="104" y="211"/>
                    </a:cubicBezTo>
                    <a:cubicBezTo>
                      <a:pt x="98" y="207"/>
                      <a:pt x="91" y="209"/>
                      <a:pt x="86" y="213"/>
                    </a:cubicBezTo>
                    <a:cubicBezTo>
                      <a:pt x="68" y="232"/>
                      <a:pt x="68" y="232"/>
                      <a:pt x="68" y="232"/>
                    </a:cubicBezTo>
                    <a:cubicBezTo>
                      <a:pt x="48" y="212"/>
                      <a:pt x="48" y="212"/>
                      <a:pt x="48" y="212"/>
                    </a:cubicBezTo>
                    <a:cubicBezTo>
                      <a:pt x="66" y="194"/>
                      <a:pt x="66" y="194"/>
                      <a:pt x="66" y="194"/>
                    </a:cubicBezTo>
                    <a:cubicBezTo>
                      <a:pt x="71" y="189"/>
                      <a:pt x="72" y="182"/>
                      <a:pt x="69" y="175"/>
                    </a:cubicBezTo>
                    <a:cubicBezTo>
                      <a:pt x="68" y="172"/>
                      <a:pt x="66" y="168"/>
                      <a:pt x="65" y="165"/>
                    </a:cubicBezTo>
                    <a:cubicBezTo>
                      <a:pt x="63" y="158"/>
                      <a:pt x="57" y="154"/>
                      <a:pt x="50" y="154"/>
                    </a:cubicBezTo>
                    <a:cubicBezTo>
                      <a:pt x="24" y="154"/>
                      <a:pt x="24" y="154"/>
                      <a:pt x="24" y="154"/>
                    </a:cubicBezTo>
                    <a:cubicBezTo>
                      <a:pt x="24" y="126"/>
                      <a:pt x="24" y="126"/>
                      <a:pt x="24" y="126"/>
                    </a:cubicBezTo>
                    <a:cubicBezTo>
                      <a:pt x="50" y="126"/>
                      <a:pt x="50" y="126"/>
                      <a:pt x="50" y="126"/>
                    </a:cubicBezTo>
                    <a:cubicBezTo>
                      <a:pt x="57" y="126"/>
                      <a:pt x="63" y="122"/>
                      <a:pt x="65" y="115"/>
                    </a:cubicBezTo>
                    <a:cubicBezTo>
                      <a:pt x="66" y="111"/>
                      <a:pt x="68" y="108"/>
                      <a:pt x="69" y="104"/>
                    </a:cubicBezTo>
                    <a:cubicBezTo>
                      <a:pt x="72" y="98"/>
                      <a:pt x="71" y="91"/>
                      <a:pt x="66" y="86"/>
                    </a:cubicBezTo>
                    <a:cubicBezTo>
                      <a:pt x="48" y="68"/>
                      <a:pt x="48" y="68"/>
                      <a:pt x="48" y="68"/>
                    </a:cubicBezTo>
                    <a:cubicBezTo>
                      <a:pt x="68" y="48"/>
                      <a:pt x="68" y="48"/>
                      <a:pt x="68" y="48"/>
                    </a:cubicBezTo>
                    <a:cubicBezTo>
                      <a:pt x="86" y="66"/>
                      <a:pt x="86" y="66"/>
                      <a:pt x="86" y="66"/>
                    </a:cubicBezTo>
                    <a:cubicBezTo>
                      <a:pt x="91" y="71"/>
                      <a:pt x="98" y="72"/>
                      <a:pt x="104" y="69"/>
                    </a:cubicBezTo>
                    <a:cubicBezTo>
                      <a:pt x="108" y="68"/>
                      <a:pt x="111" y="66"/>
                      <a:pt x="115" y="65"/>
                    </a:cubicBezTo>
                    <a:cubicBezTo>
                      <a:pt x="122" y="63"/>
                      <a:pt x="126" y="57"/>
                      <a:pt x="126" y="50"/>
                    </a:cubicBezTo>
                    <a:cubicBezTo>
                      <a:pt x="126" y="24"/>
                      <a:pt x="126" y="24"/>
                      <a:pt x="126" y="24"/>
                    </a:cubicBezTo>
                    <a:cubicBezTo>
                      <a:pt x="154" y="24"/>
                      <a:pt x="154" y="24"/>
                      <a:pt x="154" y="24"/>
                    </a:cubicBezTo>
                    <a:cubicBezTo>
                      <a:pt x="154" y="50"/>
                      <a:pt x="154" y="50"/>
                      <a:pt x="154" y="50"/>
                    </a:cubicBezTo>
                    <a:cubicBezTo>
                      <a:pt x="154" y="57"/>
                      <a:pt x="158" y="63"/>
                      <a:pt x="165" y="65"/>
                    </a:cubicBezTo>
                    <a:cubicBezTo>
                      <a:pt x="168" y="66"/>
                      <a:pt x="172" y="68"/>
                      <a:pt x="176" y="69"/>
                    </a:cubicBezTo>
                    <a:cubicBezTo>
                      <a:pt x="182" y="72"/>
                      <a:pt x="189" y="71"/>
                      <a:pt x="194" y="66"/>
                    </a:cubicBezTo>
                    <a:cubicBezTo>
                      <a:pt x="212" y="48"/>
                      <a:pt x="212" y="48"/>
                      <a:pt x="212" y="48"/>
                    </a:cubicBezTo>
                    <a:cubicBezTo>
                      <a:pt x="232" y="68"/>
                      <a:pt x="232" y="68"/>
                      <a:pt x="232" y="68"/>
                    </a:cubicBezTo>
                    <a:cubicBezTo>
                      <a:pt x="213" y="86"/>
                      <a:pt x="213" y="86"/>
                      <a:pt x="213" y="86"/>
                    </a:cubicBezTo>
                    <a:cubicBezTo>
                      <a:pt x="209" y="91"/>
                      <a:pt x="208" y="98"/>
                      <a:pt x="211" y="104"/>
                    </a:cubicBezTo>
                    <a:cubicBezTo>
                      <a:pt x="212" y="108"/>
                      <a:pt x="214" y="111"/>
                      <a:pt x="215" y="115"/>
                    </a:cubicBezTo>
                    <a:cubicBezTo>
                      <a:pt x="217" y="122"/>
                      <a:pt x="223" y="126"/>
                      <a:pt x="230" y="126"/>
                    </a:cubicBezTo>
                    <a:cubicBezTo>
                      <a:pt x="256" y="126"/>
                      <a:pt x="256" y="126"/>
                      <a:pt x="256" y="126"/>
                    </a:cubicBezTo>
                    <a:cubicBezTo>
                      <a:pt x="256" y="154"/>
                      <a:pt x="256" y="154"/>
                      <a:pt x="256" y="154"/>
                    </a:cubicBezTo>
                    <a:cubicBezTo>
                      <a:pt x="230" y="154"/>
                      <a:pt x="230" y="154"/>
                      <a:pt x="230" y="154"/>
                    </a:cubicBezTo>
                    <a:cubicBezTo>
                      <a:pt x="223" y="154"/>
                      <a:pt x="217" y="158"/>
                      <a:pt x="215" y="165"/>
                    </a:cubicBezTo>
                    <a:cubicBezTo>
                      <a:pt x="214" y="168"/>
                      <a:pt x="212" y="172"/>
                      <a:pt x="211" y="175"/>
                    </a:cubicBezTo>
                    <a:cubicBezTo>
                      <a:pt x="208" y="182"/>
                      <a:pt x="209" y="189"/>
                      <a:pt x="213" y="194"/>
                    </a:cubicBezTo>
                    <a:cubicBezTo>
                      <a:pt x="232" y="212"/>
                      <a:pt x="232" y="212"/>
                      <a:pt x="232" y="212"/>
                    </a:cubicBezTo>
                    <a:cubicBezTo>
                      <a:pt x="212" y="232"/>
                      <a:pt x="212" y="232"/>
                      <a:pt x="212" y="232"/>
                    </a:cubicBezTo>
                    <a:cubicBezTo>
                      <a:pt x="194" y="213"/>
                      <a:pt x="194" y="213"/>
                      <a:pt x="194" y="213"/>
                    </a:cubicBezTo>
                    <a:cubicBezTo>
                      <a:pt x="189" y="209"/>
                      <a:pt x="182" y="207"/>
                      <a:pt x="176" y="211"/>
                    </a:cubicBezTo>
                    <a:cubicBezTo>
                      <a:pt x="172" y="212"/>
                      <a:pt x="168" y="214"/>
                      <a:pt x="165" y="215"/>
                    </a:cubicBezTo>
                    <a:cubicBezTo>
                      <a:pt x="158" y="217"/>
                      <a:pt x="154" y="223"/>
                      <a:pt x="154" y="23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65">
                <a:extLst>
                  <a:ext uri="{FF2B5EF4-FFF2-40B4-BE49-F238E27FC236}">
                    <a16:creationId xmlns:a16="http://schemas.microsoft.com/office/drawing/2014/main" id="{53C163CA-F93E-784E-9DEB-844B2EBEF015}"/>
                  </a:ext>
                </a:extLst>
              </p:cNvPr>
              <p:cNvSpPr>
                <a:spLocks noEditPoints="1"/>
              </p:cNvSpPr>
              <p:nvPr/>
            </p:nvSpPr>
            <p:spPr bwMode="auto">
              <a:xfrm>
                <a:off x="6656388" y="3457575"/>
                <a:ext cx="69850" cy="71437"/>
              </a:xfrm>
              <a:custGeom>
                <a:avLst/>
                <a:gdLst>
                  <a:gd name="T0" fmla="*/ 104 w 104"/>
                  <a:gd name="T1" fmla="*/ 53 h 105"/>
                  <a:gd name="T2" fmla="*/ 52 w 104"/>
                  <a:gd name="T3" fmla="*/ 0 h 105"/>
                  <a:gd name="T4" fmla="*/ 0 w 104"/>
                  <a:gd name="T5" fmla="*/ 53 h 105"/>
                  <a:gd name="T6" fmla="*/ 52 w 104"/>
                  <a:gd name="T7" fmla="*/ 105 h 105"/>
                  <a:gd name="T8" fmla="*/ 104 w 104"/>
                  <a:gd name="T9" fmla="*/ 53 h 105"/>
                  <a:gd name="T10" fmla="*/ 52 w 104"/>
                  <a:gd name="T11" fmla="*/ 81 h 105"/>
                  <a:gd name="T12" fmla="*/ 24 w 104"/>
                  <a:gd name="T13" fmla="*/ 53 h 105"/>
                  <a:gd name="T14" fmla="*/ 52 w 104"/>
                  <a:gd name="T15" fmla="*/ 24 h 105"/>
                  <a:gd name="T16" fmla="*/ 80 w 104"/>
                  <a:gd name="T17" fmla="*/ 53 h 105"/>
                  <a:gd name="T18" fmla="*/ 52 w 104"/>
                  <a:gd name="T19"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5">
                    <a:moveTo>
                      <a:pt x="104" y="53"/>
                    </a:moveTo>
                    <a:cubicBezTo>
                      <a:pt x="104" y="24"/>
                      <a:pt x="81" y="0"/>
                      <a:pt x="52" y="0"/>
                    </a:cubicBezTo>
                    <a:cubicBezTo>
                      <a:pt x="23" y="0"/>
                      <a:pt x="0" y="24"/>
                      <a:pt x="0" y="53"/>
                    </a:cubicBezTo>
                    <a:cubicBezTo>
                      <a:pt x="0" y="82"/>
                      <a:pt x="23" y="105"/>
                      <a:pt x="52" y="105"/>
                    </a:cubicBezTo>
                    <a:cubicBezTo>
                      <a:pt x="81" y="105"/>
                      <a:pt x="104" y="82"/>
                      <a:pt x="104" y="53"/>
                    </a:cubicBezTo>
                    <a:close/>
                    <a:moveTo>
                      <a:pt x="52" y="81"/>
                    </a:moveTo>
                    <a:cubicBezTo>
                      <a:pt x="36" y="81"/>
                      <a:pt x="24" y="69"/>
                      <a:pt x="24" y="53"/>
                    </a:cubicBezTo>
                    <a:cubicBezTo>
                      <a:pt x="24" y="37"/>
                      <a:pt x="36" y="24"/>
                      <a:pt x="52" y="24"/>
                    </a:cubicBezTo>
                    <a:cubicBezTo>
                      <a:pt x="68" y="24"/>
                      <a:pt x="80" y="37"/>
                      <a:pt x="80" y="53"/>
                    </a:cubicBezTo>
                    <a:cubicBezTo>
                      <a:pt x="80" y="69"/>
                      <a:pt x="68" y="81"/>
                      <a:pt x="52" y="8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66">
                <a:extLst>
                  <a:ext uri="{FF2B5EF4-FFF2-40B4-BE49-F238E27FC236}">
                    <a16:creationId xmlns:a16="http://schemas.microsoft.com/office/drawing/2014/main" id="{3C9489A7-6B02-5247-8AC7-46C9CF67F920}"/>
                  </a:ext>
                </a:extLst>
              </p:cNvPr>
              <p:cNvSpPr>
                <a:spLocks noEditPoints="1"/>
              </p:cNvSpPr>
              <p:nvPr/>
            </p:nvSpPr>
            <p:spPr bwMode="auto">
              <a:xfrm>
                <a:off x="6573838" y="3595688"/>
                <a:ext cx="73025" cy="73025"/>
              </a:xfrm>
              <a:custGeom>
                <a:avLst/>
                <a:gdLst>
                  <a:gd name="T0" fmla="*/ 53 w 106"/>
                  <a:gd name="T1" fmla="*/ 105 h 105"/>
                  <a:gd name="T2" fmla="*/ 106 w 106"/>
                  <a:gd name="T3" fmla="*/ 53 h 105"/>
                  <a:gd name="T4" fmla="*/ 53 w 106"/>
                  <a:gd name="T5" fmla="*/ 0 h 105"/>
                  <a:gd name="T6" fmla="*/ 0 w 106"/>
                  <a:gd name="T7" fmla="*/ 53 h 105"/>
                  <a:gd name="T8" fmla="*/ 53 w 106"/>
                  <a:gd name="T9" fmla="*/ 105 h 105"/>
                  <a:gd name="T10" fmla="*/ 53 w 106"/>
                  <a:gd name="T11" fmla="*/ 24 h 105"/>
                  <a:gd name="T12" fmla="*/ 82 w 106"/>
                  <a:gd name="T13" fmla="*/ 53 h 105"/>
                  <a:gd name="T14" fmla="*/ 53 w 106"/>
                  <a:gd name="T15" fmla="*/ 81 h 105"/>
                  <a:gd name="T16" fmla="*/ 24 w 106"/>
                  <a:gd name="T17" fmla="*/ 53 h 105"/>
                  <a:gd name="T18" fmla="*/ 53 w 106"/>
                  <a:gd name="T19"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5">
                    <a:moveTo>
                      <a:pt x="53" y="105"/>
                    </a:moveTo>
                    <a:cubicBezTo>
                      <a:pt x="82" y="105"/>
                      <a:pt x="106" y="82"/>
                      <a:pt x="106" y="53"/>
                    </a:cubicBezTo>
                    <a:cubicBezTo>
                      <a:pt x="106" y="23"/>
                      <a:pt x="82" y="0"/>
                      <a:pt x="53" y="0"/>
                    </a:cubicBezTo>
                    <a:cubicBezTo>
                      <a:pt x="24" y="0"/>
                      <a:pt x="0" y="23"/>
                      <a:pt x="0" y="53"/>
                    </a:cubicBezTo>
                    <a:cubicBezTo>
                      <a:pt x="0" y="82"/>
                      <a:pt x="24" y="105"/>
                      <a:pt x="53" y="105"/>
                    </a:cubicBezTo>
                    <a:close/>
                    <a:moveTo>
                      <a:pt x="53" y="24"/>
                    </a:moveTo>
                    <a:cubicBezTo>
                      <a:pt x="69" y="24"/>
                      <a:pt x="82" y="37"/>
                      <a:pt x="82" y="53"/>
                    </a:cubicBezTo>
                    <a:cubicBezTo>
                      <a:pt x="82" y="68"/>
                      <a:pt x="69" y="81"/>
                      <a:pt x="53" y="81"/>
                    </a:cubicBezTo>
                    <a:cubicBezTo>
                      <a:pt x="37" y="81"/>
                      <a:pt x="24" y="68"/>
                      <a:pt x="24" y="53"/>
                    </a:cubicBezTo>
                    <a:cubicBezTo>
                      <a:pt x="24" y="37"/>
                      <a:pt x="37" y="24"/>
                      <a:pt x="53" y="2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67">
                <a:extLst>
                  <a:ext uri="{FF2B5EF4-FFF2-40B4-BE49-F238E27FC236}">
                    <a16:creationId xmlns:a16="http://schemas.microsoft.com/office/drawing/2014/main" id="{FBBCC317-F28C-D64A-A308-4836F6500E9A}"/>
                  </a:ext>
                </a:extLst>
              </p:cNvPr>
              <p:cNvSpPr>
                <a:spLocks noEditPoints="1"/>
              </p:cNvSpPr>
              <p:nvPr/>
            </p:nvSpPr>
            <p:spPr bwMode="auto">
              <a:xfrm>
                <a:off x="6735763" y="3595688"/>
                <a:ext cx="73025" cy="73025"/>
              </a:xfrm>
              <a:custGeom>
                <a:avLst/>
                <a:gdLst>
                  <a:gd name="T0" fmla="*/ 0 w 106"/>
                  <a:gd name="T1" fmla="*/ 53 h 105"/>
                  <a:gd name="T2" fmla="*/ 53 w 106"/>
                  <a:gd name="T3" fmla="*/ 105 h 105"/>
                  <a:gd name="T4" fmla="*/ 106 w 106"/>
                  <a:gd name="T5" fmla="*/ 53 h 105"/>
                  <a:gd name="T6" fmla="*/ 53 w 106"/>
                  <a:gd name="T7" fmla="*/ 0 h 105"/>
                  <a:gd name="T8" fmla="*/ 0 w 106"/>
                  <a:gd name="T9" fmla="*/ 53 h 105"/>
                  <a:gd name="T10" fmla="*/ 82 w 106"/>
                  <a:gd name="T11" fmla="*/ 53 h 105"/>
                  <a:gd name="T12" fmla="*/ 53 w 106"/>
                  <a:gd name="T13" fmla="*/ 81 h 105"/>
                  <a:gd name="T14" fmla="*/ 24 w 106"/>
                  <a:gd name="T15" fmla="*/ 53 h 105"/>
                  <a:gd name="T16" fmla="*/ 53 w 106"/>
                  <a:gd name="T17" fmla="*/ 24 h 105"/>
                  <a:gd name="T18" fmla="*/ 82 w 106"/>
                  <a:gd name="T19" fmla="*/ 5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5">
                    <a:moveTo>
                      <a:pt x="0" y="53"/>
                    </a:moveTo>
                    <a:cubicBezTo>
                      <a:pt x="0" y="82"/>
                      <a:pt x="24" y="105"/>
                      <a:pt x="53" y="105"/>
                    </a:cubicBezTo>
                    <a:cubicBezTo>
                      <a:pt x="82" y="105"/>
                      <a:pt x="106" y="82"/>
                      <a:pt x="106" y="53"/>
                    </a:cubicBezTo>
                    <a:cubicBezTo>
                      <a:pt x="106" y="23"/>
                      <a:pt x="82" y="0"/>
                      <a:pt x="53" y="0"/>
                    </a:cubicBezTo>
                    <a:cubicBezTo>
                      <a:pt x="24" y="0"/>
                      <a:pt x="0" y="23"/>
                      <a:pt x="0" y="53"/>
                    </a:cubicBezTo>
                    <a:close/>
                    <a:moveTo>
                      <a:pt x="82" y="53"/>
                    </a:moveTo>
                    <a:cubicBezTo>
                      <a:pt x="82" y="68"/>
                      <a:pt x="69" y="81"/>
                      <a:pt x="53" y="81"/>
                    </a:cubicBezTo>
                    <a:cubicBezTo>
                      <a:pt x="37" y="81"/>
                      <a:pt x="24" y="68"/>
                      <a:pt x="24" y="53"/>
                    </a:cubicBezTo>
                    <a:cubicBezTo>
                      <a:pt x="24" y="37"/>
                      <a:pt x="37" y="24"/>
                      <a:pt x="53" y="24"/>
                    </a:cubicBezTo>
                    <a:cubicBezTo>
                      <a:pt x="69" y="24"/>
                      <a:pt x="82" y="37"/>
                      <a:pt x="82" y="5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Oval 168">
                <a:extLst>
                  <a:ext uri="{FF2B5EF4-FFF2-40B4-BE49-F238E27FC236}">
                    <a16:creationId xmlns:a16="http://schemas.microsoft.com/office/drawing/2014/main" id="{886A5461-09AB-F04A-86BB-1130D1D76933}"/>
                  </a:ext>
                </a:extLst>
              </p:cNvPr>
              <p:cNvSpPr>
                <a:spLocks noChangeArrowheads="1"/>
              </p:cNvSpPr>
              <p:nvPr/>
            </p:nvSpPr>
            <p:spPr bwMode="auto">
              <a:xfrm>
                <a:off x="6684963" y="360997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Oval 169">
                <a:extLst>
                  <a:ext uri="{FF2B5EF4-FFF2-40B4-BE49-F238E27FC236}">
                    <a16:creationId xmlns:a16="http://schemas.microsoft.com/office/drawing/2014/main" id="{E8EA39EC-97A8-9C46-A96F-FBA7616C918D}"/>
                  </a:ext>
                </a:extLst>
              </p:cNvPr>
              <p:cNvSpPr>
                <a:spLocks noChangeArrowheads="1"/>
              </p:cNvSpPr>
              <p:nvPr/>
            </p:nvSpPr>
            <p:spPr bwMode="auto">
              <a:xfrm>
                <a:off x="6684963" y="364172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170">
                <a:extLst>
                  <a:ext uri="{FF2B5EF4-FFF2-40B4-BE49-F238E27FC236}">
                    <a16:creationId xmlns:a16="http://schemas.microsoft.com/office/drawing/2014/main" id="{99974E0A-FCDB-F04C-A785-2C8DECE7C421}"/>
                  </a:ext>
                </a:extLst>
              </p:cNvPr>
              <p:cNvSpPr>
                <a:spLocks noChangeArrowheads="1"/>
              </p:cNvSpPr>
              <p:nvPr/>
            </p:nvSpPr>
            <p:spPr bwMode="auto">
              <a:xfrm>
                <a:off x="6684963" y="3673475"/>
                <a:ext cx="15875" cy="158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71">
                <a:extLst>
                  <a:ext uri="{FF2B5EF4-FFF2-40B4-BE49-F238E27FC236}">
                    <a16:creationId xmlns:a16="http://schemas.microsoft.com/office/drawing/2014/main" id="{44157169-DB39-C84F-B0B9-D580792CC691}"/>
                  </a:ext>
                </a:extLst>
              </p:cNvPr>
              <p:cNvSpPr>
                <a:spLocks noEditPoints="1"/>
              </p:cNvSpPr>
              <p:nvPr/>
            </p:nvSpPr>
            <p:spPr bwMode="auto">
              <a:xfrm>
                <a:off x="6710363" y="3673475"/>
                <a:ext cx="125413" cy="63500"/>
              </a:xfrm>
              <a:custGeom>
                <a:avLst/>
                <a:gdLst>
                  <a:gd name="T0" fmla="*/ 115 w 185"/>
                  <a:gd name="T1" fmla="*/ 0 h 92"/>
                  <a:gd name="T2" fmla="*/ 70 w 185"/>
                  <a:gd name="T3" fmla="*/ 0 h 92"/>
                  <a:gd name="T4" fmla="*/ 0 w 185"/>
                  <a:gd name="T5" fmla="*/ 70 h 92"/>
                  <a:gd name="T6" fmla="*/ 0 w 185"/>
                  <a:gd name="T7" fmla="*/ 78 h 92"/>
                  <a:gd name="T8" fmla="*/ 13 w 185"/>
                  <a:gd name="T9" fmla="*/ 92 h 92"/>
                  <a:gd name="T10" fmla="*/ 171 w 185"/>
                  <a:gd name="T11" fmla="*/ 92 h 92"/>
                  <a:gd name="T12" fmla="*/ 185 w 185"/>
                  <a:gd name="T13" fmla="*/ 78 h 92"/>
                  <a:gd name="T14" fmla="*/ 185 w 185"/>
                  <a:gd name="T15" fmla="*/ 70 h 92"/>
                  <a:gd name="T16" fmla="*/ 115 w 185"/>
                  <a:gd name="T17" fmla="*/ 0 h 92"/>
                  <a:gd name="T18" fmla="*/ 24 w 185"/>
                  <a:gd name="T19" fmla="*/ 68 h 92"/>
                  <a:gd name="T20" fmla="*/ 70 w 185"/>
                  <a:gd name="T21" fmla="*/ 24 h 92"/>
                  <a:gd name="T22" fmla="*/ 115 w 185"/>
                  <a:gd name="T23" fmla="*/ 24 h 92"/>
                  <a:gd name="T24" fmla="*/ 160 w 185"/>
                  <a:gd name="T25" fmla="*/ 68 h 92"/>
                  <a:gd name="T26" fmla="*/ 24 w 185"/>
                  <a:gd name="T27" fmla="*/ 6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92">
                    <a:moveTo>
                      <a:pt x="115" y="0"/>
                    </a:moveTo>
                    <a:cubicBezTo>
                      <a:pt x="70" y="0"/>
                      <a:pt x="70" y="0"/>
                      <a:pt x="70" y="0"/>
                    </a:cubicBezTo>
                    <a:cubicBezTo>
                      <a:pt x="31" y="0"/>
                      <a:pt x="0" y="32"/>
                      <a:pt x="0" y="70"/>
                    </a:cubicBezTo>
                    <a:cubicBezTo>
                      <a:pt x="0" y="78"/>
                      <a:pt x="0" y="78"/>
                      <a:pt x="0" y="78"/>
                    </a:cubicBezTo>
                    <a:cubicBezTo>
                      <a:pt x="0" y="86"/>
                      <a:pt x="6" y="92"/>
                      <a:pt x="13" y="92"/>
                    </a:cubicBezTo>
                    <a:cubicBezTo>
                      <a:pt x="171" y="92"/>
                      <a:pt x="171" y="92"/>
                      <a:pt x="171" y="92"/>
                    </a:cubicBezTo>
                    <a:cubicBezTo>
                      <a:pt x="179" y="92"/>
                      <a:pt x="185" y="86"/>
                      <a:pt x="185" y="78"/>
                    </a:cubicBezTo>
                    <a:cubicBezTo>
                      <a:pt x="185" y="70"/>
                      <a:pt x="185" y="70"/>
                      <a:pt x="185" y="70"/>
                    </a:cubicBezTo>
                    <a:cubicBezTo>
                      <a:pt x="185" y="32"/>
                      <a:pt x="153" y="0"/>
                      <a:pt x="115" y="0"/>
                    </a:cubicBezTo>
                    <a:close/>
                    <a:moveTo>
                      <a:pt x="24" y="68"/>
                    </a:moveTo>
                    <a:cubicBezTo>
                      <a:pt x="25" y="43"/>
                      <a:pt x="45" y="24"/>
                      <a:pt x="70" y="24"/>
                    </a:cubicBezTo>
                    <a:cubicBezTo>
                      <a:pt x="115" y="24"/>
                      <a:pt x="115" y="24"/>
                      <a:pt x="115" y="24"/>
                    </a:cubicBezTo>
                    <a:cubicBezTo>
                      <a:pt x="139" y="24"/>
                      <a:pt x="159" y="43"/>
                      <a:pt x="160" y="68"/>
                    </a:cubicBezTo>
                    <a:lnTo>
                      <a:pt x="24" y="6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72">
                <a:extLst>
                  <a:ext uri="{FF2B5EF4-FFF2-40B4-BE49-F238E27FC236}">
                    <a16:creationId xmlns:a16="http://schemas.microsoft.com/office/drawing/2014/main" id="{EC959E85-05EC-2A45-AC7D-DF57CA85D83D}"/>
                  </a:ext>
                </a:extLst>
              </p:cNvPr>
              <p:cNvSpPr>
                <a:spLocks noEditPoints="1"/>
              </p:cNvSpPr>
              <p:nvPr/>
            </p:nvSpPr>
            <p:spPr bwMode="auto">
              <a:xfrm>
                <a:off x="6546850" y="3675063"/>
                <a:ext cx="125413" cy="61912"/>
              </a:xfrm>
              <a:custGeom>
                <a:avLst/>
                <a:gdLst>
                  <a:gd name="T0" fmla="*/ 114 w 184"/>
                  <a:gd name="T1" fmla="*/ 0 h 91"/>
                  <a:gd name="T2" fmla="*/ 69 w 184"/>
                  <a:gd name="T3" fmla="*/ 0 h 91"/>
                  <a:gd name="T4" fmla="*/ 0 w 184"/>
                  <a:gd name="T5" fmla="*/ 70 h 91"/>
                  <a:gd name="T6" fmla="*/ 0 w 184"/>
                  <a:gd name="T7" fmla="*/ 78 h 91"/>
                  <a:gd name="T8" fmla="*/ 13 w 184"/>
                  <a:gd name="T9" fmla="*/ 91 h 91"/>
                  <a:gd name="T10" fmla="*/ 171 w 184"/>
                  <a:gd name="T11" fmla="*/ 91 h 91"/>
                  <a:gd name="T12" fmla="*/ 184 w 184"/>
                  <a:gd name="T13" fmla="*/ 78 h 91"/>
                  <a:gd name="T14" fmla="*/ 184 w 184"/>
                  <a:gd name="T15" fmla="*/ 70 h 91"/>
                  <a:gd name="T16" fmla="*/ 114 w 184"/>
                  <a:gd name="T17" fmla="*/ 0 h 91"/>
                  <a:gd name="T18" fmla="*/ 24 w 184"/>
                  <a:gd name="T19" fmla="*/ 67 h 91"/>
                  <a:gd name="T20" fmla="*/ 69 w 184"/>
                  <a:gd name="T21" fmla="*/ 24 h 91"/>
                  <a:gd name="T22" fmla="*/ 114 w 184"/>
                  <a:gd name="T23" fmla="*/ 24 h 91"/>
                  <a:gd name="T24" fmla="*/ 160 w 184"/>
                  <a:gd name="T25" fmla="*/ 67 h 91"/>
                  <a:gd name="T26" fmla="*/ 24 w 184"/>
                  <a:gd name="T27"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 h="91">
                    <a:moveTo>
                      <a:pt x="114" y="0"/>
                    </a:moveTo>
                    <a:cubicBezTo>
                      <a:pt x="69" y="0"/>
                      <a:pt x="69" y="0"/>
                      <a:pt x="69" y="0"/>
                    </a:cubicBezTo>
                    <a:cubicBezTo>
                      <a:pt x="31" y="0"/>
                      <a:pt x="0" y="31"/>
                      <a:pt x="0" y="70"/>
                    </a:cubicBezTo>
                    <a:cubicBezTo>
                      <a:pt x="0" y="78"/>
                      <a:pt x="0" y="78"/>
                      <a:pt x="0" y="78"/>
                    </a:cubicBezTo>
                    <a:cubicBezTo>
                      <a:pt x="0" y="85"/>
                      <a:pt x="6" y="91"/>
                      <a:pt x="13" y="91"/>
                    </a:cubicBezTo>
                    <a:cubicBezTo>
                      <a:pt x="171" y="91"/>
                      <a:pt x="171" y="91"/>
                      <a:pt x="171" y="91"/>
                    </a:cubicBezTo>
                    <a:cubicBezTo>
                      <a:pt x="178" y="91"/>
                      <a:pt x="184" y="85"/>
                      <a:pt x="184" y="78"/>
                    </a:cubicBezTo>
                    <a:cubicBezTo>
                      <a:pt x="184" y="70"/>
                      <a:pt x="184" y="70"/>
                      <a:pt x="184" y="70"/>
                    </a:cubicBezTo>
                    <a:cubicBezTo>
                      <a:pt x="184" y="31"/>
                      <a:pt x="153" y="0"/>
                      <a:pt x="114" y="0"/>
                    </a:cubicBezTo>
                    <a:close/>
                    <a:moveTo>
                      <a:pt x="24" y="67"/>
                    </a:moveTo>
                    <a:cubicBezTo>
                      <a:pt x="25" y="43"/>
                      <a:pt x="45" y="24"/>
                      <a:pt x="69" y="24"/>
                    </a:cubicBezTo>
                    <a:cubicBezTo>
                      <a:pt x="114" y="24"/>
                      <a:pt x="114" y="24"/>
                      <a:pt x="114" y="24"/>
                    </a:cubicBezTo>
                    <a:cubicBezTo>
                      <a:pt x="139" y="24"/>
                      <a:pt x="159" y="43"/>
                      <a:pt x="160" y="67"/>
                    </a:cubicBezTo>
                    <a:lnTo>
                      <a:pt x="24" y="6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346127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D656A8FF-77C5-AE45-AF17-A7B50606F787}"/>
              </a:ext>
            </a:extLst>
          </p:cNvPr>
          <p:cNvPicPr>
            <a:picLocks noChangeAspect="1"/>
          </p:cNvPicPr>
          <p:nvPr/>
        </p:nvPicPr>
        <p:blipFill rotWithShape="1">
          <a:blip r:embed="rId3">
            <a:extLst>
              <a:ext uri="{28A0092B-C50C-407E-A947-70E740481C1C}">
                <a14:useLocalDpi xmlns:a14="http://schemas.microsoft.com/office/drawing/2010/main" val="0"/>
              </a:ext>
            </a:extLst>
          </a:blip>
          <a:srcRect l="4207" r="7016"/>
          <a:stretch/>
        </p:blipFill>
        <p:spPr>
          <a:xfrm>
            <a:off x="15139" y="-1"/>
            <a:ext cx="12176861" cy="6857999"/>
          </a:xfrm>
          <a:prstGeom prst="rect">
            <a:avLst/>
          </a:prstGeom>
        </p:spPr>
      </p:pic>
      <p:sp>
        <p:nvSpPr>
          <p:cNvPr id="9" name="Title 1">
            <a:extLst>
              <a:ext uri="{FF2B5EF4-FFF2-40B4-BE49-F238E27FC236}">
                <a16:creationId xmlns:a16="http://schemas.microsoft.com/office/drawing/2014/main" id="{26D412ED-3824-8245-B0FD-AC51C4DCB683}"/>
              </a:ext>
            </a:extLst>
          </p:cNvPr>
          <p:cNvSpPr txBox="1">
            <a:spLocks/>
          </p:cNvSpPr>
          <p:nvPr/>
        </p:nvSpPr>
        <p:spPr>
          <a:xfrm>
            <a:off x="768097" y="2224195"/>
            <a:ext cx="6754921" cy="304800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4500" b="1" kern="1200" baseline="0">
                <a:solidFill>
                  <a:schemeClr val="tx1"/>
                </a:solidFill>
                <a:latin typeface="Arial Black" panose="020B0A040201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150" normalizeH="0" baseline="0" noProof="0" dirty="0">
                <a:ln>
                  <a:noFill/>
                </a:ln>
                <a:solidFill>
                  <a:srgbClr val="FCFBFA"/>
                </a:solidFill>
                <a:effectLst/>
                <a:uLnTx/>
                <a:uFillTx/>
                <a:latin typeface="Oracle Sans" panose="020B0503020204020204" pitchFamily="34" charset="0"/>
                <a:ea typeface="+mj-ea"/>
                <a:cs typeface="Oracle Sans" panose="020B0503020204020204" pitchFamily="34" charset="0"/>
              </a:rPr>
              <a:t>Appendix</a:t>
            </a:r>
          </a:p>
        </p:txBody>
      </p:sp>
      <p:pic>
        <p:nvPicPr>
          <p:cNvPr id="10" name="Picture 9">
            <a:extLst>
              <a:ext uri="{FF2B5EF4-FFF2-40B4-BE49-F238E27FC236}">
                <a16:creationId xmlns:a16="http://schemas.microsoft.com/office/drawing/2014/main" id="{37244DA9-B994-CB4E-AB1C-136688331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46346" y="6543393"/>
            <a:ext cx="1637654" cy="113594"/>
          </a:xfrm>
          <a:prstGeom prst="rect">
            <a:avLst/>
          </a:prstGeom>
        </p:spPr>
      </p:pic>
      <p:sp>
        <p:nvSpPr>
          <p:cNvPr id="6" name="Footer Placeholder 5">
            <a:extLst>
              <a:ext uri="{FF2B5EF4-FFF2-40B4-BE49-F238E27FC236}">
                <a16:creationId xmlns:a16="http://schemas.microsoft.com/office/drawing/2014/main" id="{5D0F08CF-544C-4A4A-BDC0-A96FCC41AF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1B2C3"/>
                </a:solidFill>
                <a:effectLst/>
                <a:uLnTx/>
                <a:uFillTx/>
                <a:latin typeface="Oracle Sans Tab"/>
                <a:ea typeface="+mn-ea"/>
                <a:cs typeface="+mn-cs"/>
              </a:rPr>
              <a:t>Copyright © 2021, Oracle and/or its affiliates  |  Confidential: Internal/Restricted/Highly Restricted</a:t>
            </a:r>
            <a:endParaRPr kumimoji="0" lang="en-US" sz="900" b="0" i="0" u="none" strike="noStrike" kern="1200" cap="none" spc="0" normalizeH="0" baseline="0" noProof="0" dirty="0">
              <a:ln>
                <a:noFill/>
              </a:ln>
              <a:solidFill>
                <a:srgbClr val="81B2C3"/>
              </a:solidFill>
              <a:effectLst/>
              <a:uLnTx/>
              <a:uFillTx/>
              <a:latin typeface="Oracle Sans Tab"/>
              <a:ea typeface="+mn-ea"/>
              <a:cs typeface="+mn-cs"/>
            </a:endParaRPr>
          </a:p>
        </p:txBody>
      </p:sp>
      <p:sp>
        <p:nvSpPr>
          <p:cNvPr id="5" name="Slide Number Placeholder 4">
            <a:extLst>
              <a:ext uri="{FF2B5EF4-FFF2-40B4-BE49-F238E27FC236}">
                <a16:creationId xmlns:a16="http://schemas.microsoft.com/office/drawing/2014/main" id="{450F82CA-8E67-9547-A79A-7D5ED0BAAC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900" b="0" i="0" u="none" strike="noStrike" kern="1200" cap="none" spc="0" normalizeH="0" baseline="0" noProof="0" smtClean="0">
                <a:ln>
                  <a:noFill/>
                </a:ln>
                <a:solidFill>
                  <a:srgbClr val="81B2C3"/>
                </a:solidFill>
                <a:effectLst/>
                <a:uLnTx/>
                <a:uFillTx/>
                <a:latin typeface="Oracle Sans Ta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81B2C3"/>
              </a:solidFill>
              <a:effectLst/>
              <a:uLnTx/>
              <a:uFillTx/>
              <a:latin typeface="Oracle Sans Tab"/>
              <a:ea typeface="+mn-ea"/>
              <a:cs typeface="+mn-cs"/>
            </a:endParaRPr>
          </a:p>
        </p:txBody>
      </p:sp>
      <p:cxnSp>
        <p:nvCxnSpPr>
          <p:cNvPr id="8" name="Accent Mark">
            <a:extLst>
              <a:ext uri="{FF2B5EF4-FFF2-40B4-BE49-F238E27FC236}">
                <a16:creationId xmlns:a16="http://schemas.microsoft.com/office/drawing/2014/main" id="{EE9210A8-CB30-924E-B1FE-CABD9B46E093}"/>
              </a:ext>
              <a:ext uri="{C183D7F6-B498-43B3-948B-1728B52AA6E4}">
                <adec:decorative xmlns:adec="http://schemas.microsoft.com/office/drawing/2017/decorative" val="1"/>
              </a:ext>
            </a:extLst>
          </p:cNvPr>
          <p:cNvCxnSpPr>
            <a:cxnSpLocks/>
          </p:cNvCxnSpPr>
          <p:nvPr/>
        </p:nvCxnSpPr>
        <p:spPr>
          <a:xfrm flipH="1">
            <a:off x="771053" y="1980792"/>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06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D49C6C-2EAA-4A4B-972D-647B0CCF70B0}"/>
              </a:ext>
            </a:extLst>
          </p:cNvPr>
          <p:cNvSpPr>
            <a:spLocks noGrp="1"/>
          </p:cNvSpPr>
          <p:nvPr>
            <p:ph type="body" sz="quarter" idx="43"/>
          </p:nvPr>
        </p:nvSpPr>
        <p:spPr>
          <a:xfrm>
            <a:off x="745998" y="1189505"/>
            <a:ext cx="10851642" cy="5668495"/>
          </a:xfrm>
        </p:spPr>
        <p:txBody>
          <a:bodyPr/>
          <a:lstStyle/>
          <a:p>
            <a:pPr marL="0" indent="0">
              <a:buNone/>
            </a:pPr>
            <a:r>
              <a:rPr lang="en-US" b="1" dirty="0"/>
              <a:t>Logo</a:t>
            </a:r>
          </a:p>
          <a:p>
            <a:pPr lvl="1"/>
            <a:r>
              <a:rPr lang="en-US" dirty="0"/>
              <a:t>Partners can co-brand white papers by including the partner logo. Logos can be added to assets within Adobe Acrobat Pro. </a:t>
            </a:r>
          </a:p>
          <a:p>
            <a:pPr lvl="1"/>
            <a:r>
              <a:rPr lang="en-US" dirty="0"/>
              <a:t>Refer to the </a:t>
            </a:r>
            <a:r>
              <a:rPr lang="en-US" b="1" dirty="0">
                <a:hlinkClick r:id="rId3"/>
              </a:rPr>
              <a:t>NetSuite Partner Brand Guidelines </a:t>
            </a:r>
            <a:r>
              <a:rPr lang="en-US" dirty="0"/>
              <a:t>on the Partner Resource Center for logo + collateral co-branding guidelines. See section 6 on including logos in collateral (i.e., white paper, case study, etc. content.)</a:t>
            </a:r>
          </a:p>
          <a:p>
            <a:pPr lvl="1"/>
            <a:r>
              <a:rPr lang="en-US" b="1" dirty="0">
                <a:solidFill>
                  <a:schemeClr val="accent1"/>
                </a:solidFill>
              </a:rPr>
              <a:t>Note</a:t>
            </a:r>
            <a:r>
              <a:rPr lang="en-US" b="1" i="1" dirty="0">
                <a:solidFill>
                  <a:schemeClr val="accent1"/>
                </a:solidFill>
              </a:rPr>
              <a:t>: </a:t>
            </a:r>
            <a:r>
              <a:rPr lang="en-US" i="1" dirty="0">
                <a:solidFill>
                  <a:schemeClr val="accent1"/>
                </a:solidFill>
              </a:rPr>
              <a:t>Reminder, partners cannot change assets like the white papers beyond adding partner logo in designated area. Do not change copy or images for collateral. </a:t>
            </a:r>
            <a:endParaRPr lang="en-US" dirty="0">
              <a:solidFill>
                <a:schemeClr val="accent1"/>
              </a:solidFill>
            </a:endParaRPr>
          </a:p>
          <a:p>
            <a:pPr marL="0" indent="0">
              <a:buNone/>
            </a:pPr>
            <a:endParaRPr lang="en-US" b="1" dirty="0"/>
          </a:p>
          <a:p>
            <a:pPr marL="0" indent="0">
              <a:buNone/>
            </a:pPr>
            <a:r>
              <a:rPr lang="en-US" b="1" dirty="0"/>
              <a:t>Copy / Using Brand Voice</a:t>
            </a:r>
            <a:endParaRPr lang="en-US" dirty="0"/>
          </a:p>
          <a:p>
            <a:pPr marL="285750" indent="-285750">
              <a:buFont typeface="Arial" panose="020B0604020202020204" pitchFamily="34" charset="0"/>
              <a:buChar char="•"/>
            </a:pPr>
            <a:r>
              <a:rPr lang="en-US" dirty="0"/>
              <a:t>When utilizing suggested social and email copy, consider updating copy based on your brand’s tone/brand voice. </a:t>
            </a:r>
          </a:p>
          <a:p>
            <a:pPr marL="285750" indent="-285750">
              <a:buFont typeface="Arial" panose="020B0604020202020204" pitchFamily="34" charset="0"/>
              <a:buChar char="•"/>
            </a:pPr>
            <a:r>
              <a:rPr lang="en-US" dirty="0"/>
              <a:t>Where relevant, mention specific services/experiences to differentiate the campaign for your business.  </a:t>
            </a:r>
          </a:p>
          <a:p>
            <a:pPr marL="469265" lvl="1" indent="-285750"/>
            <a:r>
              <a:rPr lang="en-US" b="1" dirty="0"/>
              <a:t>Example Social</a:t>
            </a:r>
            <a:r>
              <a:rPr lang="en-US" dirty="0"/>
              <a:t> </a:t>
            </a:r>
            <a:r>
              <a:rPr lang="en-US" b="1" dirty="0">
                <a:solidFill>
                  <a:srgbClr val="312D2A"/>
                </a:solidFill>
              </a:rPr>
              <a:t>Post Copy: </a:t>
            </a:r>
            <a:r>
              <a:rPr lang="en-US" dirty="0"/>
              <a:t>Knowing which KPIs are right for your business can be the defining factor for success. Check out the top 20 widely used KPIs relevant to most businesses to help them succeed. </a:t>
            </a:r>
            <a:r>
              <a:rPr lang="en-US" dirty="0">
                <a:highlight>
                  <a:srgbClr val="FFFF00"/>
                </a:highlight>
              </a:rPr>
              <a:t>[Partner name] finds on [x, y, z</a:t>
            </a:r>
            <a:r>
              <a:rPr lang="en-US" dirty="0"/>
              <a:t>] are the top 3 KPIs for </a:t>
            </a:r>
            <a:r>
              <a:rPr lang="en-US" dirty="0">
                <a:highlight>
                  <a:srgbClr val="FFFF00"/>
                </a:highlight>
              </a:rPr>
              <a:t>[microvertical focus / target persona].</a:t>
            </a:r>
            <a:endParaRPr lang="en-US" dirty="0"/>
          </a:p>
          <a:p>
            <a:pPr marL="0" indent="0">
              <a:buNone/>
            </a:pPr>
            <a:endParaRPr lang="en-US" dirty="0"/>
          </a:p>
        </p:txBody>
      </p:sp>
      <p:sp>
        <p:nvSpPr>
          <p:cNvPr id="3" name="Title 2">
            <a:extLst>
              <a:ext uri="{FF2B5EF4-FFF2-40B4-BE49-F238E27FC236}">
                <a16:creationId xmlns:a16="http://schemas.microsoft.com/office/drawing/2014/main" id="{42EB68C7-5613-E341-9600-D0B8CDBB8B63}"/>
              </a:ext>
            </a:extLst>
          </p:cNvPr>
          <p:cNvSpPr>
            <a:spLocks noGrp="1"/>
          </p:cNvSpPr>
          <p:nvPr>
            <p:ph type="title"/>
          </p:nvPr>
        </p:nvSpPr>
        <p:spPr/>
        <p:txBody>
          <a:bodyPr/>
          <a:lstStyle/>
          <a:p>
            <a:r>
              <a:rPr lang="en-US" dirty="0"/>
              <a:t>Instructions for Co-Branding</a:t>
            </a:r>
          </a:p>
        </p:txBody>
      </p:sp>
      <p:sp>
        <p:nvSpPr>
          <p:cNvPr id="4" name="Footer Placeholder 3">
            <a:extLst>
              <a:ext uri="{FF2B5EF4-FFF2-40B4-BE49-F238E27FC236}">
                <a16:creationId xmlns:a16="http://schemas.microsoft.com/office/drawing/2014/main" id="{1732AE5B-FD72-D243-9D36-5FF84B9C0D2C}"/>
              </a:ext>
            </a:extLst>
          </p:cNvPr>
          <p:cNvSpPr>
            <a:spLocks noGrp="1"/>
          </p:cNvSpPr>
          <p:nvPr>
            <p:ph type="ftr" sz="quarter" idx="46"/>
          </p:nvPr>
        </p:nvSpPr>
        <p:spPr/>
        <p:txBody>
          <a:bodyPr/>
          <a:lstStyle/>
          <a:p>
            <a:r>
              <a:rPr lang="en-US" dirty="0"/>
              <a:t>Copyright © 2021, Oracle and/or its affiliates  |  Confidential: Internal/Restricted/Highly Restricted</a:t>
            </a:r>
          </a:p>
        </p:txBody>
      </p:sp>
      <p:sp>
        <p:nvSpPr>
          <p:cNvPr id="5" name="Slide Number Placeholder 4">
            <a:extLst>
              <a:ext uri="{FF2B5EF4-FFF2-40B4-BE49-F238E27FC236}">
                <a16:creationId xmlns:a16="http://schemas.microsoft.com/office/drawing/2014/main" id="{43C3A79E-5421-3D4C-B501-09E83EDA6338}"/>
              </a:ext>
            </a:extLst>
          </p:cNvPr>
          <p:cNvSpPr>
            <a:spLocks noGrp="1"/>
          </p:cNvSpPr>
          <p:nvPr>
            <p:ph type="sldNum" sz="quarter" idx="47"/>
          </p:nvPr>
        </p:nvSpPr>
        <p:spPr/>
        <p:txBody>
          <a:bodyPr/>
          <a:lstStyle/>
          <a:p>
            <a:fld id="{345D60D9-5372-5F40-9443-0F9AE5BDC3C8}" type="slidenum">
              <a:rPr lang="en-US" smtClean="0"/>
              <a:pPr/>
              <a:t>29</a:t>
            </a:fld>
            <a:endParaRPr lang="en-US" dirty="0"/>
          </a:p>
        </p:txBody>
      </p:sp>
      <p:sp>
        <p:nvSpPr>
          <p:cNvPr id="6" name="Text Placeholder 4">
            <a:extLst>
              <a:ext uri="{FF2B5EF4-FFF2-40B4-BE49-F238E27FC236}">
                <a16:creationId xmlns:a16="http://schemas.microsoft.com/office/drawing/2014/main" id="{77DAF0FB-E43B-F642-AD33-E2007D6143AD}"/>
              </a:ext>
            </a:extLst>
          </p:cNvPr>
          <p:cNvSpPr txBox="1">
            <a:spLocks/>
          </p:cNvSpPr>
          <p:nvPr/>
        </p:nvSpPr>
        <p:spPr>
          <a:xfrm>
            <a:off x="762000" y="1024235"/>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66569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3</a:t>
            </a:fld>
            <a:endParaRPr lang="en-US" dirty="0"/>
          </a:p>
        </p:txBody>
      </p:sp>
      <p:sp>
        <p:nvSpPr>
          <p:cNvPr id="6" name="TextBox 5">
            <a:extLst>
              <a:ext uri="{FF2B5EF4-FFF2-40B4-BE49-F238E27FC236}">
                <a16:creationId xmlns:a16="http://schemas.microsoft.com/office/drawing/2014/main" id="{4DFED185-5D4E-CE40-A529-9DE2C6091833}"/>
              </a:ext>
            </a:extLst>
          </p:cNvPr>
          <p:cNvSpPr txBox="1"/>
          <p:nvPr/>
        </p:nvSpPr>
        <p:spPr>
          <a:xfrm>
            <a:off x="711292" y="1454839"/>
            <a:ext cx="6341150" cy="5632311"/>
          </a:xfrm>
          <a:prstGeom prst="rect">
            <a:avLst/>
          </a:prstGeom>
          <a:noFill/>
        </p:spPr>
        <p:txBody>
          <a:bodyPr wrap="square" rtlCol="0">
            <a:spAutoFit/>
          </a:bodyPr>
          <a:lstStyle/>
          <a:p>
            <a:pPr lvl="0"/>
            <a:r>
              <a:rPr lang="en-US" dirty="0"/>
              <a:t>This kit includes top performing marketing assets (white papers to co-brand, marketing email blasts and social posts) plus supporting prospecting material (talk tracks and follow up emails). </a:t>
            </a:r>
          </a:p>
          <a:p>
            <a:pPr lvl="0"/>
            <a:endParaRPr lang="en-US" dirty="0"/>
          </a:p>
          <a:p>
            <a:pPr lvl="0"/>
            <a:r>
              <a:rPr lang="en-US" dirty="0"/>
              <a:t>These assets will work together to pull prospects through the marketing funnel. </a:t>
            </a:r>
          </a:p>
          <a:p>
            <a:pPr lvl="0"/>
            <a:endParaRPr lang="en-US" dirty="0"/>
          </a:p>
          <a:p>
            <a:r>
              <a:rPr lang="en-US" dirty="0"/>
              <a:t>Partners can alter email templates and social copy but </a:t>
            </a:r>
            <a:r>
              <a:rPr lang="en-US" b="1" dirty="0">
                <a:solidFill>
                  <a:srgbClr val="AE562C"/>
                </a:solidFill>
              </a:rPr>
              <a:t>cannot</a:t>
            </a:r>
            <a:r>
              <a:rPr lang="en-US" dirty="0"/>
              <a:t> alter the included white paper, blogs or case study assets. </a:t>
            </a:r>
          </a:p>
          <a:p>
            <a:endParaRPr lang="en-US" dirty="0"/>
          </a:p>
          <a:p>
            <a:r>
              <a:rPr lang="en-US" dirty="0"/>
              <a:t>Estimated campaign timeline can range from around 3-4 weeks. When planning campaign launch, be sure to build out a content calendar in order to determine which time frame works best for your team. Beginning of the month is typically the best for launch. </a:t>
            </a:r>
          </a:p>
          <a:p>
            <a:endParaRPr lang="en-US" dirty="0"/>
          </a:p>
          <a:p>
            <a:endParaRPr lang="en-US" dirty="0"/>
          </a:p>
          <a:p>
            <a:endParaRPr lang="en-GB" dirty="0"/>
          </a:p>
        </p:txBody>
      </p:sp>
      <p:grpSp>
        <p:nvGrpSpPr>
          <p:cNvPr id="7" name="Group 6">
            <a:extLst>
              <a:ext uri="{FF2B5EF4-FFF2-40B4-BE49-F238E27FC236}">
                <a16:creationId xmlns:a16="http://schemas.microsoft.com/office/drawing/2014/main" id="{3D5F06BB-9179-D347-836E-FA97B4D8DBBF}"/>
              </a:ext>
            </a:extLst>
          </p:cNvPr>
          <p:cNvGrpSpPr/>
          <p:nvPr/>
        </p:nvGrpSpPr>
        <p:grpSpPr>
          <a:xfrm>
            <a:off x="8380314" y="1850221"/>
            <a:ext cx="2267835" cy="2367446"/>
            <a:chOff x="5202238" y="2087563"/>
            <a:chExt cx="587375" cy="585787"/>
          </a:xfrm>
        </p:grpSpPr>
        <p:sp>
          <p:nvSpPr>
            <p:cNvPr id="8" name="Oval 7">
              <a:extLst>
                <a:ext uri="{FF2B5EF4-FFF2-40B4-BE49-F238E27FC236}">
                  <a16:creationId xmlns:a16="http://schemas.microsoft.com/office/drawing/2014/main" id="{52C23C89-91C4-8340-905C-8AF9D3592B49}"/>
                </a:ext>
              </a:extLst>
            </p:cNvPr>
            <p:cNvSpPr>
              <a:spLocks noChangeArrowheads="1"/>
            </p:cNvSpPr>
            <p:nvPr/>
          </p:nvSpPr>
          <p:spPr bwMode="auto">
            <a:xfrm>
              <a:off x="5202238" y="2087563"/>
              <a:ext cx="587375" cy="58578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 name="Group 8">
              <a:extLst>
                <a:ext uri="{FF2B5EF4-FFF2-40B4-BE49-F238E27FC236}">
                  <a16:creationId xmlns:a16="http://schemas.microsoft.com/office/drawing/2014/main" id="{B38B05C8-F476-FF42-A96D-84E06954CA5A}"/>
                </a:ext>
              </a:extLst>
            </p:cNvPr>
            <p:cNvGrpSpPr/>
            <p:nvPr/>
          </p:nvGrpSpPr>
          <p:grpSpPr>
            <a:xfrm>
              <a:off x="5353050" y="2165350"/>
              <a:ext cx="285750" cy="430212"/>
              <a:chOff x="5353050" y="2165350"/>
              <a:chExt cx="285750" cy="430212"/>
            </a:xfrm>
          </p:grpSpPr>
          <p:sp>
            <p:nvSpPr>
              <p:cNvPr id="10" name="Freeform 255">
                <a:extLst>
                  <a:ext uri="{FF2B5EF4-FFF2-40B4-BE49-F238E27FC236}">
                    <a16:creationId xmlns:a16="http://schemas.microsoft.com/office/drawing/2014/main" id="{464DCB3F-9FC2-DD44-A1AB-FCFD0A42E456}"/>
                  </a:ext>
                </a:extLst>
              </p:cNvPr>
              <p:cNvSpPr>
                <a:spLocks/>
              </p:cNvSpPr>
              <p:nvPr/>
            </p:nvSpPr>
            <p:spPr bwMode="auto">
              <a:xfrm>
                <a:off x="5486400" y="2486025"/>
                <a:ext cx="15875" cy="109537"/>
              </a:xfrm>
              <a:custGeom>
                <a:avLst/>
                <a:gdLst>
                  <a:gd name="T0" fmla="*/ 12 w 24"/>
                  <a:gd name="T1" fmla="*/ 0 h 161"/>
                  <a:gd name="T2" fmla="*/ 0 w 24"/>
                  <a:gd name="T3" fmla="*/ 12 h 161"/>
                  <a:gd name="T4" fmla="*/ 0 w 24"/>
                  <a:gd name="T5" fmla="*/ 149 h 161"/>
                  <a:gd name="T6" fmla="*/ 12 w 24"/>
                  <a:gd name="T7" fmla="*/ 161 h 161"/>
                  <a:gd name="T8" fmla="*/ 24 w 24"/>
                  <a:gd name="T9" fmla="*/ 149 h 161"/>
                  <a:gd name="T10" fmla="*/ 24 w 24"/>
                  <a:gd name="T11" fmla="*/ 12 h 161"/>
                  <a:gd name="T12" fmla="*/ 12 w 24"/>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24" h="161">
                    <a:moveTo>
                      <a:pt x="12" y="0"/>
                    </a:moveTo>
                    <a:cubicBezTo>
                      <a:pt x="5" y="0"/>
                      <a:pt x="0" y="6"/>
                      <a:pt x="0" y="12"/>
                    </a:cubicBezTo>
                    <a:cubicBezTo>
                      <a:pt x="0" y="149"/>
                      <a:pt x="0" y="149"/>
                      <a:pt x="0" y="149"/>
                    </a:cubicBezTo>
                    <a:cubicBezTo>
                      <a:pt x="0" y="156"/>
                      <a:pt x="5" y="161"/>
                      <a:pt x="12" y="161"/>
                    </a:cubicBezTo>
                    <a:cubicBezTo>
                      <a:pt x="18" y="161"/>
                      <a:pt x="24" y="156"/>
                      <a:pt x="24" y="149"/>
                    </a:cubicBezTo>
                    <a:cubicBezTo>
                      <a:pt x="24" y="12"/>
                      <a:pt x="24" y="12"/>
                      <a:pt x="24" y="12"/>
                    </a:cubicBezTo>
                    <a:cubicBezTo>
                      <a:pt x="24" y="6"/>
                      <a:pt x="18" y="0"/>
                      <a:pt x="12"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256">
                <a:extLst>
                  <a:ext uri="{FF2B5EF4-FFF2-40B4-BE49-F238E27FC236}">
                    <a16:creationId xmlns:a16="http://schemas.microsoft.com/office/drawing/2014/main" id="{A8FB3850-99CE-744F-B383-8699DF4B9C4E}"/>
                  </a:ext>
                </a:extLst>
              </p:cNvPr>
              <p:cNvSpPr>
                <a:spLocks/>
              </p:cNvSpPr>
              <p:nvPr/>
            </p:nvSpPr>
            <p:spPr bwMode="auto">
              <a:xfrm>
                <a:off x="5524500" y="2486025"/>
                <a:ext cx="15875" cy="68262"/>
              </a:xfrm>
              <a:custGeom>
                <a:avLst/>
                <a:gdLst>
                  <a:gd name="T0" fmla="*/ 12 w 24"/>
                  <a:gd name="T1" fmla="*/ 0 h 99"/>
                  <a:gd name="T2" fmla="*/ 0 w 24"/>
                  <a:gd name="T3" fmla="*/ 12 h 99"/>
                  <a:gd name="T4" fmla="*/ 0 w 24"/>
                  <a:gd name="T5" fmla="*/ 87 h 99"/>
                  <a:gd name="T6" fmla="*/ 12 w 24"/>
                  <a:gd name="T7" fmla="*/ 99 h 99"/>
                  <a:gd name="T8" fmla="*/ 24 w 24"/>
                  <a:gd name="T9" fmla="*/ 87 h 99"/>
                  <a:gd name="T10" fmla="*/ 24 w 24"/>
                  <a:gd name="T11" fmla="*/ 12 h 99"/>
                  <a:gd name="T12" fmla="*/ 12 w 2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24" h="99">
                    <a:moveTo>
                      <a:pt x="12" y="0"/>
                    </a:moveTo>
                    <a:cubicBezTo>
                      <a:pt x="5" y="0"/>
                      <a:pt x="0" y="6"/>
                      <a:pt x="0" y="12"/>
                    </a:cubicBezTo>
                    <a:cubicBezTo>
                      <a:pt x="0" y="87"/>
                      <a:pt x="0" y="87"/>
                      <a:pt x="0" y="87"/>
                    </a:cubicBezTo>
                    <a:cubicBezTo>
                      <a:pt x="0" y="93"/>
                      <a:pt x="5" y="99"/>
                      <a:pt x="12" y="99"/>
                    </a:cubicBezTo>
                    <a:cubicBezTo>
                      <a:pt x="18" y="99"/>
                      <a:pt x="24" y="93"/>
                      <a:pt x="24" y="87"/>
                    </a:cubicBezTo>
                    <a:cubicBezTo>
                      <a:pt x="24" y="12"/>
                      <a:pt x="24" y="12"/>
                      <a:pt x="24" y="12"/>
                    </a:cubicBezTo>
                    <a:cubicBezTo>
                      <a:pt x="24" y="6"/>
                      <a:pt x="18" y="0"/>
                      <a:pt x="12"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257">
                <a:extLst>
                  <a:ext uri="{FF2B5EF4-FFF2-40B4-BE49-F238E27FC236}">
                    <a16:creationId xmlns:a16="http://schemas.microsoft.com/office/drawing/2014/main" id="{F8343E0F-F8E0-BF44-A92A-72D31532EB4C}"/>
                  </a:ext>
                </a:extLst>
              </p:cNvPr>
              <p:cNvSpPr>
                <a:spLocks/>
              </p:cNvSpPr>
              <p:nvPr/>
            </p:nvSpPr>
            <p:spPr bwMode="auto">
              <a:xfrm>
                <a:off x="5449888" y="2486025"/>
                <a:ext cx="15875" cy="68262"/>
              </a:xfrm>
              <a:custGeom>
                <a:avLst/>
                <a:gdLst>
                  <a:gd name="T0" fmla="*/ 12 w 24"/>
                  <a:gd name="T1" fmla="*/ 0 h 99"/>
                  <a:gd name="T2" fmla="*/ 0 w 24"/>
                  <a:gd name="T3" fmla="*/ 12 h 99"/>
                  <a:gd name="T4" fmla="*/ 0 w 24"/>
                  <a:gd name="T5" fmla="*/ 87 h 99"/>
                  <a:gd name="T6" fmla="*/ 12 w 24"/>
                  <a:gd name="T7" fmla="*/ 99 h 99"/>
                  <a:gd name="T8" fmla="*/ 24 w 24"/>
                  <a:gd name="T9" fmla="*/ 87 h 99"/>
                  <a:gd name="T10" fmla="*/ 24 w 24"/>
                  <a:gd name="T11" fmla="*/ 12 h 99"/>
                  <a:gd name="T12" fmla="*/ 12 w 2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24" h="99">
                    <a:moveTo>
                      <a:pt x="12" y="0"/>
                    </a:moveTo>
                    <a:cubicBezTo>
                      <a:pt x="5" y="0"/>
                      <a:pt x="0" y="6"/>
                      <a:pt x="0" y="12"/>
                    </a:cubicBezTo>
                    <a:cubicBezTo>
                      <a:pt x="0" y="87"/>
                      <a:pt x="0" y="87"/>
                      <a:pt x="0" y="87"/>
                    </a:cubicBezTo>
                    <a:cubicBezTo>
                      <a:pt x="0" y="93"/>
                      <a:pt x="5" y="99"/>
                      <a:pt x="12" y="99"/>
                    </a:cubicBezTo>
                    <a:cubicBezTo>
                      <a:pt x="19" y="99"/>
                      <a:pt x="24" y="93"/>
                      <a:pt x="24" y="87"/>
                    </a:cubicBezTo>
                    <a:cubicBezTo>
                      <a:pt x="24" y="12"/>
                      <a:pt x="24" y="12"/>
                      <a:pt x="24" y="12"/>
                    </a:cubicBezTo>
                    <a:cubicBezTo>
                      <a:pt x="24" y="6"/>
                      <a:pt x="19" y="0"/>
                      <a:pt x="12"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258">
                <a:extLst>
                  <a:ext uri="{FF2B5EF4-FFF2-40B4-BE49-F238E27FC236}">
                    <a16:creationId xmlns:a16="http://schemas.microsoft.com/office/drawing/2014/main" id="{A03027BD-7C06-2349-9FFF-E1D90AF63746}"/>
                  </a:ext>
                </a:extLst>
              </p:cNvPr>
              <p:cNvSpPr>
                <a:spLocks noEditPoints="1"/>
              </p:cNvSpPr>
              <p:nvPr/>
            </p:nvSpPr>
            <p:spPr bwMode="auto">
              <a:xfrm>
                <a:off x="5353050" y="2165350"/>
                <a:ext cx="285750" cy="358775"/>
              </a:xfrm>
              <a:custGeom>
                <a:avLst/>
                <a:gdLst>
                  <a:gd name="T0" fmla="*/ 329 w 418"/>
                  <a:gd name="T1" fmla="*/ 312 h 525"/>
                  <a:gd name="T2" fmla="*/ 328 w 418"/>
                  <a:gd name="T3" fmla="*/ 311 h 525"/>
                  <a:gd name="T4" fmla="*/ 330 w 418"/>
                  <a:gd name="T5" fmla="*/ 289 h 525"/>
                  <a:gd name="T6" fmla="*/ 217 w 418"/>
                  <a:gd name="T7" fmla="*/ 7 h 525"/>
                  <a:gd name="T8" fmla="*/ 209 w 418"/>
                  <a:gd name="T9" fmla="*/ 0 h 525"/>
                  <a:gd name="T10" fmla="*/ 201 w 418"/>
                  <a:gd name="T11" fmla="*/ 7 h 525"/>
                  <a:gd name="T12" fmla="*/ 121 w 418"/>
                  <a:gd name="T13" fmla="*/ 120 h 525"/>
                  <a:gd name="T14" fmla="*/ 90 w 418"/>
                  <a:gd name="T15" fmla="*/ 310 h 525"/>
                  <a:gd name="T16" fmla="*/ 89 w 418"/>
                  <a:gd name="T17" fmla="*/ 312 h 525"/>
                  <a:gd name="T18" fmla="*/ 77 w 418"/>
                  <a:gd name="T19" fmla="*/ 518 h 525"/>
                  <a:gd name="T20" fmla="*/ 90 w 418"/>
                  <a:gd name="T21" fmla="*/ 525 h 525"/>
                  <a:gd name="T22" fmla="*/ 94 w 418"/>
                  <a:gd name="T23" fmla="*/ 524 h 525"/>
                  <a:gd name="T24" fmla="*/ 105 w 418"/>
                  <a:gd name="T25" fmla="*/ 509 h 525"/>
                  <a:gd name="T26" fmla="*/ 127 w 418"/>
                  <a:gd name="T27" fmla="*/ 442 h 525"/>
                  <a:gd name="T28" fmla="*/ 291 w 418"/>
                  <a:gd name="T29" fmla="*/ 442 h 525"/>
                  <a:gd name="T30" fmla="*/ 312 w 418"/>
                  <a:gd name="T31" fmla="*/ 509 h 525"/>
                  <a:gd name="T32" fmla="*/ 323 w 418"/>
                  <a:gd name="T33" fmla="*/ 524 h 525"/>
                  <a:gd name="T34" fmla="*/ 328 w 418"/>
                  <a:gd name="T35" fmla="*/ 525 h 525"/>
                  <a:gd name="T36" fmla="*/ 341 w 418"/>
                  <a:gd name="T37" fmla="*/ 518 h 525"/>
                  <a:gd name="T38" fmla="*/ 329 w 418"/>
                  <a:gd name="T39" fmla="*/ 312 h 525"/>
                  <a:gd name="T40" fmla="*/ 209 w 418"/>
                  <a:gd name="T41" fmla="*/ 33 h 525"/>
                  <a:gd name="T42" fmla="*/ 270 w 418"/>
                  <a:gd name="T43" fmla="*/ 116 h 525"/>
                  <a:gd name="T44" fmla="*/ 150 w 418"/>
                  <a:gd name="T45" fmla="*/ 116 h 525"/>
                  <a:gd name="T46" fmla="*/ 209 w 418"/>
                  <a:gd name="T47" fmla="*/ 33 h 525"/>
                  <a:gd name="T48" fmla="*/ 139 w 418"/>
                  <a:gd name="T49" fmla="*/ 140 h 525"/>
                  <a:gd name="T50" fmla="*/ 281 w 418"/>
                  <a:gd name="T51" fmla="*/ 140 h 525"/>
                  <a:gd name="T52" fmla="*/ 306 w 418"/>
                  <a:gd name="T53" fmla="*/ 287 h 525"/>
                  <a:gd name="T54" fmla="*/ 293 w 418"/>
                  <a:gd name="T55" fmla="*/ 372 h 525"/>
                  <a:gd name="T56" fmla="*/ 285 w 418"/>
                  <a:gd name="T57" fmla="*/ 399 h 525"/>
                  <a:gd name="T58" fmla="*/ 278 w 418"/>
                  <a:gd name="T59" fmla="*/ 418 h 525"/>
                  <a:gd name="T60" fmla="*/ 140 w 418"/>
                  <a:gd name="T61" fmla="*/ 418 h 525"/>
                  <a:gd name="T62" fmla="*/ 129 w 418"/>
                  <a:gd name="T63" fmla="*/ 387 h 525"/>
                  <a:gd name="T64" fmla="*/ 127 w 418"/>
                  <a:gd name="T65" fmla="*/ 379 h 525"/>
                  <a:gd name="T66" fmla="*/ 139 w 418"/>
                  <a:gd name="T67" fmla="*/ 140 h 525"/>
                  <a:gd name="T68" fmla="*/ 84 w 418"/>
                  <a:gd name="T69" fmla="*/ 483 h 525"/>
                  <a:gd name="T70" fmla="*/ 92 w 418"/>
                  <a:gd name="T71" fmla="*/ 346 h 525"/>
                  <a:gd name="T72" fmla="*/ 106 w 418"/>
                  <a:gd name="T73" fmla="*/ 392 h 525"/>
                  <a:gd name="T74" fmla="*/ 108 w 418"/>
                  <a:gd name="T75" fmla="*/ 398 h 525"/>
                  <a:gd name="T76" fmla="*/ 114 w 418"/>
                  <a:gd name="T77" fmla="*/ 421 h 525"/>
                  <a:gd name="T78" fmla="*/ 84 w 418"/>
                  <a:gd name="T79" fmla="*/ 483 h 525"/>
                  <a:gd name="T80" fmla="*/ 334 w 418"/>
                  <a:gd name="T81" fmla="*/ 483 h 525"/>
                  <a:gd name="T82" fmla="*/ 303 w 418"/>
                  <a:gd name="T83" fmla="*/ 421 h 525"/>
                  <a:gd name="T84" fmla="*/ 307 w 418"/>
                  <a:gd name="T85" fmla="*/ 408 h 525"/>
                  <a:gd name="T86" fmla="*/ 316 w 418"/>
                  <a:gd name="T87" fmla="*/ 376 h 525"/>
                  <a:gd name="T88" fmla="*/ 325 w 418"/>
                  <a:gd name="T89" fmla="*/ 346 h 525"/>
                  <a:gd name="T90" fmla="*/ 341 w 418"/>
                  <a:gd name="T91" fmla="*/ 380 h 525"/>
                  <a:gd name="T92" fmla="*/ 334 w 418"/>
                  <a:gd name="T93" fmla="*/ 483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525">
                    <a:moveTo>
                      <a:pt x="329" y="312"/>
                    </a:moveTo>
                    <a:cubicBezTo>
                      <a:pt x="328" y="311"/>
                      <a:pt x="328" y="311"/>
                      <a:pt x="328" y="311"/>
                    </a:cubicBezTo>
                    <a:cubicBezTo>
                      <a:pt x="329" y="304"/>
                      <a:pt x="329" y="297"/>
                      <a:pt x="330" y="289"/>
                    </a:cubicBezTo>
                    <a:cubicBezTo>
                      <a:pt x="334" y="212"/>
                      <a:pt x="317" y="101"/>
                      <a:pt x="217" y="7"/>
                    </a:cubicBezTo>
                    <a:cubicBezTo>
                      <a:pt x="209" y="0"/>
                      <a:pt x="209" y="0"/>
                      <a:pt x="209" y="0"/>
                    </a:cubicBezTo>
                    <a:cubicBezTo>
                      <a:pt x="201" y="7"/>
                      <a:pt x="201" y="7"/>
                      <a:pt x="201" y="7"/>
                    </a:cubicBezTo>
                    <a:cubicBezTo>
                      <a:pt x="199" y="8"/>
                      <a:pt x="154" y="48"/>
                      <a:pt x="121" y="120"/>
                    </a:cubicBezTo>
                    <a:cubicBezTo>
                      <a:pt x="101" y="166"/>
                      <a:pt x="83" y="230"/>
                      <a:pt x="90" y="310"/>
                    </a:cubicBezTo>
                    <a:cubicBezTo>
                      <a:pt x="89" y="312"/>
                      <a:pt x="89" y="312"/>
                      <a:pt x="89" y="312"/>
                    </a:cubicBezTo>
                    <a:cubicBezTo>
                      <a:pt x="88" y="313"/>
                      <a:pt x="0" y="406"/>
                      <a:pt x="77" y="518"/>
                    </a:cubicBezTo>
                    <a:cubicBezTo>
                      <a:pt x="80" y="523"/>
                      <a:pt x="84" y="525"/>
                      <a:pt x="90" y="525"/>
                    </a:cubicBezTo>
                    <a:cubicBezTo>
                      <a:pt x="91" y="525"/>
                      <a:pt x="93" y="525"/>
                      <a:pt x="94" y="524"/>
                    </a:cubicBezTo>
                    <a:cubicBezTo>
                      <a:pt x="101" y="522"/>
                      <a:pt x="105" y="516"/>
                      <a:pt x="105" y="509"/>
                    </a:cubicBezTo>
                    <a:cubicBezTo>
                      <a:pt x="105" y="493"/>
                      <a:pt x="108" y="465"/>
                      <a:pt x="127" y="442"/>
                    </a:cubicBezTo>
                    <a:cubicBezTo>
                      <a:pt x="291" y="442"/>
                      <a:pt x="291" y="442"/>
                      <a:pt x="291" y="442"/>
                    </a:cubicBezTo>
                    <a:cubicBezTo>
                      <a:pt x="309" y="465"/>
                      <a:pt x="312" y="493"/>
                      <a:pt x="312" y="509"/>
                    </a:cubicBezTo>
                    <a:cubicBezTo>
                      <a:pt x="312" y="516"/>
                      <a:pt x="317" y="522"/>
                      <a:pt x="323" y="524"/>
                    </a:cubicBezTo>
                    <a:cubicBezTo>
                      <a:pt x="325" y="525"/>
                      <a:pt x="326" y="525"/>
                      <a:pt x="328" y="525"/>
                    </a:cubicBezTo>
                    <a:cubicBezTo>
                      <a:pt x="333" y="525"/>
                      <a:pt x="338" y="523"/>
                      <a:pt x="341" y="518"/>
                    </a:cubicBezTo>
                    <a:cubicBezTo>
                      <a:pt x="418" y="406"/>
                      <a:pt x="330" y="313"/>
                      <a:pt x="329" y="312"/>
                    </a:cubicBezTo>
                    <a:close/>
                    <a:moveTo>
                      <a:pt x="209" y="33"/>
                    </a:moveTo>
                    <a:cubicBezTo>
                      <a:pt x="234" y="58"/>
                      <a:pt x="255" y="86"/>
                      <a:pt x="270" y="116"/>
                    </a:cubicBezTo>
                    <a:cubicBezTo>
                      <a:pt x="150" y="116"/>
                      <a:pt x="150" y="116"/>
                      <a:pt x="150" y="116"/>
                    </a:cubicBezTo>
                    <a:cubicBezTo>
                      <a:pt x="171" y="74"/>
                      <a:pt x="196" y="45"/>
                      <a:pt x="209" y="33"/>
                    </a:cubicBezTo>
                    <a:close/>
                    <a:moveTo>
                      <a:pt x="139" y="140"/>
                    </a:moveTo>
                    <a:cubicBezTo>
                      <a:pt x="281" y="140"/>
                      <a:pt x="281" y="140"/>
                      <a:pt x="281" y="140"/>
                    </a:cubicBezTo>
                    <a:cubicBezTo>
                      <a:pt x="300" y="184"/>
                      <a:pt x="308" y="234"/>
                      <a:pt x="306" y="287"/>
                    </a:cubicBezTo>
                    <a:cubicBezTo>
                      <a:pt x="304" y="320"/>
                      <a:pt x="298" y="349"/>
                      <a:pt x="293" y="372"/>
                    </a:cubicBezTo>
                    <a:cubicBezTo>
                      <a:pt x="285" y="399"/>
                      <a:pt x="285" y="399"/>
                      <a:pt x="285" y="399"/>
                    </a:cubicBezTo>
                    <a:cubicBezTo>
                      <a:pt x="282" y="407"/>
                      <a:pt x="280" y="414"/>
                      <a:pt x="278" y="418"/>
                    </a:cubicBezTo>
                    <a:cubicBezTo>
                      <a:pt x="140" y="418"/>
                      <a:pt x="140" y="418"/>
                      <a:pt x="140" y="418"/>
                    </a:cubicBezTo>
                    <a:cubicBezTo>
                      <a:pt x="136" y="408"/>
                      <a:pt x="132" y="398"/>
                      <a:pt x="129" y="387"/>
                    </a:cubicBezTo>
                    <a:cubicBezTo>
                      <a:pt x="127" y="379"/>
                      <a:pt x="127" y="379"/>
                      <a:pt x="127" y="379"/>
                    </a:cubicBezTo>
                    <a:cubicBezTo>
                      <a:pt x="104" y="294"/>
                      <a:pt x="108" y="214"/>
                      <a:pt x="139" y="140"/>
                    </a:cubicBezTo>
                    <a:close/>
                    <a:moveTo>
                      <a:pt x="84" y="483"/>
                    </a:moveTo>
                    <a:cubicBezTo>
                      <a:pt x="54" y="422"/>
                      <a:pt x="76" y="372"/>
                      <a:pt x="92" y="346"/>
                    </a:cubicBezTo>
                    <a:cubicBezTo>
                      <a:pt x="106" y="392"/>
                      <a:pt x="106" y="392"/>
                      <a:pt x="106" y="392"/>
                    </a:cubicBezTo>
                    <a:cubicBezTo>
                      <a:pt x="106" y="394"/>
                      <a:pt x="107" y="396"/>
                      <a:pt x="108" y="398"/>
                    </a:cubicBezTo>
                    <a:cubicBezTo>
                      <a:pt x="114" y="421"/>
                      <a:pt x="114" y="421"/>
                      <a:pt x="114" y="421"/>
                    </a:cubicBezTo>
                    <a:cubicBezTo>
                      <a:pt x="95" y="440"/>
                      <a:pt x="87" y="463"/>
                      <a:pt x="84" y="483"/>
                    </a:cubicBezTo>
                    <a:close/>
                    <a:moveTo>
                      <a:pt x="334" y="483"/>
                    </a:moveTo>
                    <a:cubicBezTo>
                      <a:pt x="331" y="463"/>
                      <a:pt x="322" y="440"/>
                      <a:pt x="303" y="421"/>
                    </a:cubicBezTo>
                    <a:cubicBezTo>
                      <a:pt x="307" y="408"/>
                      <a:pt x="307" y="408"/>
                      <a:pt x="307" y="408"/>
                    </a:cubicBezTo>
                    <a:cubicBezTo>
                      <a:pt x="310" y="399"/>
                      <a:pt x="313" y="389"/>
                      <a:pt x="316" y="376"/>
                    </a:cubicBezTo>
                    <a:cubicBezTo>
                      <a:pt x="325" y="346"/>
                      <a:pt x="325" y="346"/>
                      <a:pt x="325" y="346"/>
                    </a:cubicBezTo>
                    <a:cubicBezTo>
                      <a:pt x="331" y="355"/>
                      <a:pt x="337" y="366"/>
                      <a:pt x="341" y="380"/>
                    </a:cubicBezTo>
                    <a:cubicBezTo>
                      <a:pt x="353" y="415"/>
                      <a:pt x="351" y="449"/>
                      <a:pt x="334" y="48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8" name="Title 1">
            <a:extLst>
              <a:ext uri="{FF2B5EF4-FFF2-40B4-BE49-F238E27FC236}">
                <a16:creationId xmlns:a16="http://schemas.microsoft.com/office/drawing/2014/main" id="{3977188B-CB11-8F40-8B9B-098C1B2965DB}"/>
              </a:ext>
            </a:extLst>
          </p:cNvPr>
          <p:cNvSpPr txBox="1">
            <a:spLocks/>
          </p:cNvSpPr>
          <p:nvPr/>
        </p:nvSpPr>
        <p:spPr>
          <a:xfrm>
            <a:off x="711291" y="631879"/>
            <a:ext cx="10671048" cy="82296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GB" dirty="0"/>
              <a:t>Overview of CIAB</a:t>
            </a:r>
          </a:p>
          <a:p>
            <a:endParaRPr lang="en-GB" dirty="0"/>
          </a:p>
        </p:txBody>
      </p:sp>
      <p:sp>
        <p:nvSpPr>
          <p:cNvPr id="59" name="Footer Placeholder 5">
            <a:extLst>
              <a:ext uri="{FF2B5EF4-FFF2-40B4-BE49-F238E27FC236}">
                <a16:creationId xmlns:a16="http://schemas.microsoft.com/office/drawing/2014/main" id="{011A4BE0-E232-4919-95FC-2BA5E2136C14}"/>
              </a:ext>
            </a:extLst>
          </p:cNvPr>
          <p:cNvSpPr txBox="1">
            <a:spLocks/>
          </p:cNvSpPr>
          <p:nvPr/>
        </p:nvSpPr>
        <p:spPr>
          <a:xfrm>
            <a:off x="1127759" y="6423978"/>
            <a:ext cx="5745379" cy="365125"/>
          </a:xfrm>
          <a:prstGeom prst="rect">
            <a:avLst/>
          </a:prstGeom>
        </p:spPr>
        <p:txBody>
          <a:bodyPr vert="horz" lIns="0" tIns="0" rIns="0" bIns="0" rtlCol="0" anchor="ctr"/>
          <a:lstStyle>
            <a:defPPr>
              <a:defRPr lang="en-US"/>
            </a:defPPr>
            <a:lvl1pPr>
              <a:defRPr lang="en-US" sz="900" smtClean="0">
                <a:solidFill>
                  <a:srgbClr val="8B8580"/>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2021, Oracle and/or its affiliates </a:t>
            </a:r>
          </a:p>
        </p:txBody>
      </p:sp>
      <p:sp>
        <p:nvSpPr>
          <p:cNvPr id="3" name="Footer Placeholder 2">
            <a:extLst>
              <a:ext uri="{FF2B5EF4-FFF2-40B4-BE49-F238E27FC236}">
                <a16:creationId xmlns:a16="http://schemas.microsoft.com/office/drawing/2014/main" id="{251735BB-48FE-412B-B0CF-E6C946DFD3AD}"/>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Tree>
    <p:extLst>
      <p:ext uri="{BB962C8B-B14F-4D97-AF65-F5344CB8AC3E}">
        <p14:creationId xmlns:p14="http://schemas.microsoft.com/office/powerpoint/2010/main" val="292612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D49C6C-2EAA-4A4B-972D-647B0CCF70B0}"/>
              </a:ext>
            </a:extLst>
          </p:cNvPr>
          <p:cNvSpPr>
            <a:spLocks noGrp="1"/>
          </p:cNvSpPr>
          <p:nvPr>
            <p:ph type="body" sz="quarter" idx="43"/>
          </p:nvPr>
        </p:nvSpPr>
        <p:spPr>
          <a:xfrm>
            <a:off x="745998" y="1024235"/>
            <a:ext cx="10851642" cy="5399108"/>
          </a:xfrm>
        </p:spPr>
        <p:txBody>
          <a:bodyPr/>
          <a:lstStyle/>
          <a:p>
            <a:pPr marL="0" indent="0">
              <a:buNone/>
            </a:pPr>
            <a:r>
              <a:rPr lang="en-US" dirty="0"/>
              <a:t>Adjust the email and social CTA for each piece of content specific to your campaign objectives. Examples included below. </a:t>
            </a:r>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42EB68C7-5613-E341-9600-D0B8CDBB8B63}"/>
              </a:ext>
            </a:extLst>
          </p:cNvPr>
          <p:cNvSpPr>
            <a:spLocks noGrp="1"/>
          </p:cNvSpPr>
          <p:nvPr>
            <p:ph type="title"/>
          </p:nvPr>
        </p:nvSpPr>
        <p:spPr/>
        <p:txBody>
          <a:bodyPr/>
          <a:lstStyle/>
          <a:p>
            <a:r>
              <a:rPr lang="en-US" dirty="0"/>
              <a:t>Call to Action (CTA)</a:t>
            </a:r>
          </a:p>
        </p:txBody>
      </p:sp>
      <p:sp>
        <p:nvSpPr>
          <p:cNvPr id="4" name="Footer Placeholder 3">
            <a:extLst>
              <a:ext uri="{FF2B5EF4-FFF2-40B4-BE49-F238E27FC236}">
                <a16:creationId xmlns:a16="http://schemas.microsoft.com/office/drawing/2014/main" id="{1732AE5B-FD72-D243-9D36-5FF84B9C0D2C}"/>
              </a:ext>
            </a:extLst>
          </p:cNvPr>
          <p:cNvSpPr>
            <a:spLocks noGrp="1"/>
          </p:cNvSpPr>
          <p:nvPr>
            <p:ph type="ftr" sz="quarter" idx="46"/>
          </p:nvPr>
        </p:nvSpPr>
        <p:spPr/>
        <p:txBody>
          <a:bodyPr/>
          <a:lstStyle/>
          <a:p>
            <a:r>
              <a:rPr lang="en-US" dirty="0"/>
              <a:t>Copyright © 2021, Oracle and/or its affiliates  |  Confidential: Internal/Restricted/Highly Restricted</a:t>
            </a:r>
          </a:p>
        </p:txBody>
      </p:sp>
      <p:sp>
        <p:nvSpPr>
          <p:cNvPr id="5" name="Slide Number Placeholder 4">
            <a:extLst>
              <a:ext uri="{FF2B5EF4-FFF2-40B4-BE49-F238E27FC236}">
                <a16:creationId xmlns:a16="http://schemas.microsoft.com/office/drawing/2014/main" id="{43C3A79E-5421-3D4C-B501-09E83EDA6338}"/>
              </a:ext>
            </a:extLst>
          </p:cNvPr>
          <p:cNvSpPr>
            <a:spLocks noGrp="1"/>
          </p:cNvSpPr>
          <p:nvPr>
            <p:ph type="sldNum" sz="quarter" idx="47"/>
          </p:nvPr>
        </p:nvSpPr>
        <p:spPr/>
        <p:txBody>
          <a:bodyPr/>
          <a:lstStyle/>
          <a:p>
            <a:fld id="{345D60D9-5372-5F40-9443-0F9AE5BDC3C8}" type="slidenum">
              <a:rPr lang="en-US" smtClean="0"/>
              <a:pPr/>
              <a:t>30</a:t>
            </a:fld>
            <a:endParaRPr lang="en-US" dirty="0"/>
          </a:p>
        </p:txBody>
      </p:sp>
      <p:sp>
        <p:nvSpPr>
          <p:cNvPr id="6" name="Text Placeholder 4">
            <a:extLst>
              <a:ext uri="{FF2B5EF4-FFF2-40B4-BE49-F238E27FC236}">
                <a16:creationId xmlns:a16="http://schemas.microsoft.com/office/drawing/2014/main" id="{77DAF0FB-E43B-F642-AD33-E2007D6143AD}"/>
              </a:ext>
            </a:extLst>
          </p:cNvPr>
          <p:cNvSpPr txBox="1">
            <a:spLocks/>
          </p:cNvSpPr>
          <p:nvPr/>
        </p:nvSpPr>
        <p:spPr>
          <a:xfrm>
            <a:off x="762000" y="1024235"/>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7" name="Table 7">
            <a:extLst>
              <a:ext uri="{FF2B5EF4-FFF2-40B4-BE49-F238E27FC236}">
                <a16:creationId xmlns:a16="http://schemas.microsoft.com/office/drawing/2014/main" id="{CD2717E9-9312-BD45-A0E1-37D8DB542ABA}"/>
              </a:ext>
            </a:extLst>
          </p:cNvPr>
          <p:cNvGraphicFramePr>
            <a:graphicFrameLocks noGrp="1"/>
          </p:cNvGraphicFramePr>
          <p:nvPr>
            <p:extLst>
              <p:ext uri="{D42A27DB-BD31-4B8C-83A1-F6EECF244321}">
                <p14:modId xmlns:p14="http://schemas.microsoft.com/office/powerpoint/2010/main" val="1309058862"/>
              </p:ext>
            </p:extLst>
          </p:nvPr>
        </p:nvGraphicFramePr>
        <p:xfrm>
          <a:off x="768875" y="1750292"/>
          <a:ext cx="10664173" cy="4264746"/>
        </p:xfrm>
        <a:graphic>
          <a:graphicData uri="http://schemas.openxmlformats.org/drawingml/2006/table">
            <a:tbl>
              <a:tblPr firstRow="1" bandRow="1">
                <a:tableStyleId>{93296810-A885-4BE3-A3E7-6D5BEEA58F35}</a:tableStyleId>
              </a:tblPr>
              <a:tblGrid>
                <a:gridCol w="2093601">
                  <a:extLst>
                    <a:ext uri="{9D8B030D-6E8A-4147-A177-3AD203B41FA5}">
                      <a16:colId xmlns:a16="http://schemas.microsoft.com/office/drawing/2014/main" val="526552392"/>
                    </a:ext>
                  </a:extLst>
                </a:gridCol>
                <a:gridCol w="4285286">
                  <a:extLst>
                    <a:ext uri="{9D8B030D-6E8A-4147-A177-3AD203B41FA5}">
                      <a16:colId xmlns:a16="http://schemas.microsoft.com/office/drawing/2014/main" val="337458264"/>
                    </a:ext>
                  </a:extLst>
                </a:gridCol>
                <a:gridCol w="4285286">
                  <a:extLst>
                    <a:ext uri="{9D8B030D-6E8A-4147-A177-3AD203B41FA5}">
                      <a16:colId xmlns:a16="http://schemas.microsoft.com/office/drawing/2014/main" val="1530955524"/>
                    </a:ext>
                  </a:extLst>
                </a:gridCol>
              </a:tblGrid>
              <a:tr h="602207">
                <a:tc>
                  <a:txBody>
                    <a:bodyPr/>
                    <a:lstStyle/>
                    <a:p>
                      <a:r>
                        <a:rPr lang="en-US" dirty="0"/>
                        <a:t>Objective</a:t>
                      </a:r>
                    </a:p>
                  </a:txBody>
                  <a:tcPr/>
                </a:tc>
                <a:tc>
                  <a:txBody>
                    <a:bodyPr/>
                    <a:lstStyle/>
                    <a:p>
                      <a:r>
                        <a:rPr lang="en-US" dirty="0"/>
                        <a:t>Content Piece</a:t>
                      </a:r>
                    </a:p>
                  </a:txBody>
                  <a:tcPr/>
                </a:tc>
                <a:tc>
                  <a:txBody>
                    <a:bodyPr/>
                    <a:lstStyle/>
                    <a:p>
                      <a:r>
                        <a:rPr lang="en-US" dirty="0"/>
                        <a:t>CTA Options</a:t>
                      </a:r>
                    </a:p>
                  </a:txBody>
                  <a:tcPr/>
                </a:tc>
                <a:extLst>
                  <a:ext uri="{0D108BD9-81ED-4DB2-BD59-A6C34878D82A}">
                    <a16:rowId xmlns:a16="http://schemas.microsoft.com/office/drawing/2014/main" val="1259644433"/>
                  </a:ext>
                </a:extLst>
              </a:tr>
              <a:tr h="1284418">
                <a:tc rowSpan="2">
                  <a:txBody>
                    <a:bodyPr/>
                    <a:lstStyle/>
                    <a:p>
                      <a:pPr algn="l"/>
                      <a:r>
                        <a:rPr lang="en-US" dirty="0"/>
                        <a:t>Awareness</a:t>
                      </a:r>
                    </a:p>
                  </a:txBody>
                  <a:tcPr/>
                </a:tc>
                <a:tc>
                  <a:txBody>
                    <a:bodyPr/>
                    <a:lstStyle/>
                    <a:p>
                      <a:pPr marL="0" algn="l" defTabSz="914400" rtl="0" eaLnBrk="1" latinLnBrk="0" hangingPunct="1"/>
                      <a:r>
                        <a:rPr lang="en-US" sz="1800" kern="1200" dirty="0">
                          <a:solidFill>
                            <a:schemeClr val="dk1"/>
                          </a:solidFill>
                          <a:latin typeface="+mn-lt"/>
                          <a:ea typeface="+mn-ea"/>
                          <a:cs typeface="+mn-cs"/>
                        </a:rPr>
                        <a:t>Business guides</a:t>
                      </a:r>
                    </a:p>
                    <a:p>
                      <a:pPr marL="0" algn="l" defTabSz="914400" rtl="0" eaLnBrk="1" latinLnBrk="0" hangingPunct="1"/>
                      <a:r>
                        <a:rPr lang="en-US" sz="1800" kern="1200" dirty="0">
                          <a:solidFill>
                            <a:schemeClr val="dk1"/>
                          </a:solidFill>
                          <a:latin typeface="+mn-lt"/>
                          <a:ea typeface="+mn-ea"/>
                          <a:cs typeface="+mn-cs"/>
                        </a:rPr>
                        <a:t>White papers</a:t>
                      </a:r>
                    </a:p>
                    <a:p>
                      <a:pPr marL="0" algn="l" defTabSz="914400" rtl="0" eaLnBrk="1" latinLnBrk="0" hangingPunct="1"/>
                      <a:r>
                        <a:rPr lang="en-US" sz="1800" kern="1200" dirty="0">
                          <a:solidFill>
                            <a:schemeClr val="dk1"/>
                          </a:solidFill>
                          <a:latin typeface="+mn-lt"/>
                          <a:ea typeface="+mn-ea"/>
                          <a:cs typeface="+mn-cs"/>
                        </a:rPr>
                        <a:t>Case studies </a:t>
                      </a:r>
                    </a:p>
                    <a:p>
                      <a:pPr marL="0" algn="l" defTabSz="914400" rtl="0" eaLnBrk="1" latinLnBrk="0" hangingPunct="1"/>
                      <a:r>
                        <a:rPr lang="en-US" sz="1800" kern="1200" dirty="0">
                          <a:solidFill>
                            <a:schemeClr val="dk1"/>
                          </a:solidFill>
                          <a:latin typeface="+mn-lt"/>
                          <a:ea typeface="+mn-ea"/>
                          <a:cs typeface="+mn-cs"/>
                        </a:rPr>
                        <a:t>Blogs</a:t>
                      </a:r>
                    </a:p>
                  </a:txBody>
                  <a:tcPr>
                    <a:solidFill>
                      <a:schemeClr val="accent6">
                        <a:lumMod val="20000"/>
                        <a:lumOff val="80000"/>
                      </a:schemeClr>
                    </a:solidFill>
                  </a:tcPr>
                </a:tc>
                <a:tc>
                  <a:txBody>
                    <a:bodyPr/>
                    <a:lstStyle/>
                    <a:p>
                      <a:pPr marL="0" algn="l" defTabSz="914400" rtl="0" eaLnBrk="1" latinLnBrk="0" hangingPunct="1"/>
                      <a:r>
                        <a:rPr lang="en-US" sz="1800" kern="1200" dirty="0">
                          <a:solidFill>
                            <a:schemeClr val="dk1"/>
                          </a:solidFill>
                          <a:latin typeface="+mn-lt"/>
                          <a:ea typeface="+mn-ea"/>
                          <a:cs typeface="+mn-cs"/>
                        </a:rPr>
                        <a:t>Learn more</a:t>
                      </a:r>
                    </a:p>
                    <a:p>
                      <a:pPr marL="0" algn="l" defTabSz="914400" rtl="0" eaLnBrk="1" latinLnBrk="0" hangingPunct="1"/>
                      <a:r>
                        <a:rPr lang="en-US" sz="1800" kern="1200" dirty="0">
                          <a:solidFill>
                            <a:schemeClr val="dk1"/>
                          </a:solidFill>
                          <a:latin typeface="+mn-lt"/>
                          <a:ea typeface="+mn-ea"/>
                          <a:cs typeface="+mn-cs"/>
                        </a:rPr>
                        <a:t>Download now </a:t>
                      </a:r>
                    </a:p>
                    <a:p>
                      <a:pPr marL="0" algn="l" defTabSz="914400" rtl="0" eaLnBrk="1" latinLnBrk="0" hangingPunct="1"/>
                      <a:r>
                        <a:rPr lang="en-US" sz="1800" kern="1200" dirty="0">
                          <a:solidFill>
                            <a:schemeClr val="dk1"/>
                          </a:solidFill>
                          <a:latin typeface="+mn-lt"/>
                          <a:ea typeface="+mn-ea"/>
                          <a:cs typeface="+mn-cs"/>
                        </a:rPr>
                        <a:t>Start planning</a:t>
                      </a:r>
                    </a:p>
                    <a:p>
                      <a:pPr marL="0" algn="l" defTabSz="914400" rtl="0" eaLnBrk="1" latinLnBrk="0" hangingPunct="1"/>
                      <a:r>
                        <a:rPr lang="en-US" sz="1800" kern="1200" dirty="0">
                          <a:solidFill>
                            <a:schemeClr val="dk1"/>
                          </a:solidFill>
                          <a:latin typeface="+mn-lt"/>
                          <a:ea typeface="+mn-ea"/>
                          <a:cs typeface="+mn-cs"/>
                        </a:rPr>
                        <a:t>Show me how</a:t>
                      </a:r>
                    </a:p>
                  </a:txBody>
                  <a:tcPr>
                    <a:solidFill>
                      <a:schemeClr val="accent6">
                        <a:lumMod val="20000"/>
                        <a:lumOff val="80000"/>
                      </a:schemeClr>
                    </a:solidFill>
                  </a:tcPr>
                </a:tc>
                <a:extLst>
                  <a:ext uri="{0D108BD9-81ED-4DB2-BD59-A6C34878D82A}">
                    <a16:rowId xmlns:a16="http://schemas.microsoft.com/office/drawing/2014/main" val="1797253811"/>
                  </a:ext>
                </a:extLst>
              </a:tr>
              <a:tr h="988014">
                <a:tc vMerge="1">
                  <a:txBody>
                    <a:bodyPr/>
                    <a:lstStyle/>
                    <a:p>
                      <a:endParaRPr lang="en-US" dirty="0"/>
                    </a:p>
                  </a:txBody>
                  <a:tcPr/>
                </a:tc>
                <a:tc>
                  <a:txBody>
                    <a:bodyPr/>
                    <a:lstStyle/>
                    <a:p>
                      <a:r>
                        <a:rPr lang="en-US" dirty="0"/>
                        <a:t>Webinars</a:t>
                      </a:r>
                    </a:p>
                  </a:txBody>
                  <a:tcPr/>
                </a:tc>
                <a:tc>
                  <a:txBody>
                    <a:bodyPr/>
                    <a:lstStyle/>
                    <a:p>
                      <a:r>
                        <a:rPr lang="en-US" dirty="0"/>
                        <a:t>Register now</a:t>
                      </a:r>
                      <a:br>
                        <a:rPr lang="en-US" dirty="0"/>
                      </a:br>
                      <a:r>
                        <a:rPr lang="en-US" dirty="0"/>
                        <a:t>Save my spot</a:t>
                      </a:r>
                    </a:p>
                    <a:p>
                      <a:r>
                        <a:rPr lang="en-US" dirty="0"/>
                        <a:t>Reserve your spot</a:t>
                      </a:r>
                    </a:p>
                  </a:txBody>
                  <a:tcPr/>
                </a:tc>
                <a:extLst>
                  <a:ext uri="{0D108BD9-81ED-4DB2-BD59-A6C34878D82A}">
                    <a16:rowId xmlns:a16="http://schemas.microsoft.com/office/drawing/2014/main" val="3542829903"/>
                  </a:ext>
                </a:extLst>
              </a:tr>
              <a:tr h="1390107">
                <a:tc>
                  <a:txBody>
                    <a:bodyPr/>
                    <a:lstStyle/>
                    <a:p>
                      <a:r>
                        <a:rPr lang="en-US" dirty="0"/>
                        <a:t>Conversion</a:t>
                      </a:r>
                    </a:p>
                  </a:txBody>
                  <a:tcPr/>
                </a:tc>
                <a:tc>
                  <a:txBody>
                    <a:bodyPr/>
                    <a:lstStyle/>
                    <a:p>
                      <a:r>
                        <a:rPr lang="en-US" dirty="0"/>
                        <a:t>Booking meetings</a:t>
                      </a:r>
                    </a:p>
                  </a:txBody>
                  <a:tcPr/>
                </a:tc>
                <a:tc>
                  <a:txBody>
                    <a:bodyPr/>
                    <a:lstStyle/>
                    <a:p>
                      <a:r>
                        <a:rPr lang="en-US" dirty="0"/>
                        <a:t>Do you have time to chat?  </a:t>
                      </a:r>
                    </a:p>
                    <a:p>
                      <a:r>
                        <a:rPr lang="en-US" dirty="0"/>
                        <a:t>Are you free for a quick call? </a:t>
                      </a:r>
                    </a:p>
                    <a:p>
                      <a:r>
                        <a:rPr lang="en-US" dirty="0"/>
                        <a:t>Let’s discuss the white paper in more detail</a:t>
                      </a:r>
                    </a:p>
                  </a:txBody>
                  <a:tcPr/>
                </a:tc>
                <a:extLst>
                  <a:ext uri="{0D108BD9-81ED-4DB2-BD59-A6C34878D82A}">
                    <a16:rowId xmlns:a16="http://schemas.microsoft.com/office/drawing/2014/main" val="4270693657"/>
                  </a:ext>
                </a:extLst>
              </a:tr>
            </a:tbl>
          </a:graphicData>
        </a:graphic>
      </p:graphicFrame>
    </p:spTree>
    <p:extLst>
      <p:ext uri="{BB962C8B-B14F-4D97-AF65-F5344CB8AC3E}">
        <p14:creationId xmlns:p14="http://schemas.microsoft.com/office/powerpoint/2010/main" val="422541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D49C6C-2EAA-4A4B-972D-647B0CCF70B0}"/>
              </a:ext>
            </a:extLst>
          </p:cNvPr>
          <p:cNvSpPr>
            <a:spLocks noGrp="1"/>
          </p:cNvSpPr>
          <p:nvPr>
            <p:ph type="body" sz="quarter" idx="43"/>
          </p:nvPr>
        </p:nvSpPr>
        <p:spPr>
          <a:xfrm>
            <a:off x="762000" y="1085513"/>
            <a:ext cx="10687050" cy="4505325"/>
          </a:xfrm>
        </p:spPr>
        <p:txBody>
          <a:bodyPr/>
          <a:lstStyle/>
          <a:p>
            <a:pPr marL="0" indent="0">
              <a:buNone/>
            </a:pPr>
            <a:r>
              <a:rPr lang="en-US" dirty="0"/>
              <a:t>Consider pulling from stock imagery like Getty. When selecting imagery, follow these key tips: </a:t>
            </a:r>
          </a:p>
        </p:txBody>
      </p:sp>
      <p:sp>
        <p:nvSpPr>
          <p:cNvPr id="3" name="Title 2">
            <a:extLst>
              <a:ext uri="{FF2B5EF4-FFF2-40B4-BE49-F238E27FC236}">
                <a16:creationId xmlns:a16="http://schemas.microsoft.com/office/drawing/2014/main" id="{42EB68C7-5613-E341-9600-D0B8CDBB8B63}"/>
              </a:ext>
            </a:extLst>
          </p:cNvPr>
          <p:cNvSpPr>
            <a:spLocks noGrp="1"/>
          </p:cNvSpPr>
          <p:nvPr>
            <p:ph type="title"/>
          </p:nvPr>
        </p:nvSpPr>
        <p:spPr/>
        <p:txBody>
          <a:bodyPr/>
          <a:lstStyle/>
          <a:p>
            <a:r>
              <a:rPr lang="en-US" dirty="0"/>
              <a:t>Sourcing Imagery for HTML Banners</a:t>
            </a:r>
          </a:p>
        </p:txBody>
      </p:sp>
      <p:sp>
        <p:nvSpPr>
          <p:cNvPr id="4" name="Footer Placeholder 3">
            <a:extLst>
              <a:ext uri="{FF2B5EF4-FFF2-40B4-BE49-F238E27FC236}">
                <a16:creationId xmlns:a16="http://schemas.microsoft.com/office/drawing/2014/main" id="{1732AE5B-FD72-D243-9D36-5FF84B9C0D2C}"/>
              </a:ext>
            </a:extLst>
          </p:cNvPr>
          <p:cNvSpPr>
            <a:spLocks noGrp="1"/>
          </p:cNvSpPr>
          <p:nvPr>
            <p:ph type="ftr" sz="quarter" idx="46"/>
          </p:nvPr>
        </p:nvSpPr>
        <p:spPr/>
        <p:txBody>
          <a:bodyPr/>
          <a:lstStyle/>
          <a:p>
            <a:r>
              <a:rPr lang="en-US" dirty="0"/>
              <a:t>Copyright © 2021, Oracle and/or its affiliates  |  Confidential: Internal/Restricted/Highly Restricted</a:t>
            </a:r>
          </a:p>
        </p:txBody>
      </p:sp>
      <p:sp>
        <p:nvSpPr>
          <p:cNvPr id="5" name="Slide Number Placeholder 4">
            <a:extLst>
              <a:ext uri="{FF2B5EF4-FFF2-40B4-BE49-F238E27FC236}">
                <a16:creationId xmlns:a16="http://schemas.microsoft.com/office/drawing/2014/main" id="{43C3A79E-5421-3D4C-B501-09E83EDA6338}"/>
              </a:ext>
            </a:extLst>
          </p:cNvPr>
          <p:cNvSpPr>
            <a:spLocks noGrp="1"/>
          </p:cNvSpPr>
          <p:nvPr>
            <p:ph type="sldNum" sz="quarter" idx="47"/>
          </p:nvPr>
        </p:nvSpPr>
        <p:spPr/>
        <p:txBody>
          <a:bodyPr/>
          <a:lstStyle/>
          <a:p>
            <a:fld id="{345D60D9-5372-5F40-9443-0F9AE5BDC3C8}" type="slidenum">
              <a:rPr lang="en-US" smtClean="0"/>
              <a:pPr/>
              <a:t>31</a:t>
            </a:fld>
            <a:endParaRPr lang="en-US" dirty="0"/>
          </a:p>
        </p:txBody>
      </p:sp>
      <p:sp>
        <p:nvSpPr>
          <p:cNvPr id="8" name="Content Placeholder 6">
            <a:extLst>
              <a:ext uri="{FF2B5EF4-FFF2-40B4-BE49-F238E27FC236}">
                <a16:creationId xmlns:a16="http://schemas.microsoft.com/office/drawing/2014/main" id="{9FB9AEE0-677A-2846-A0BF-1C0FEDCC649E}"/>
              </a:ext>
            </a:extLst>
          </p:cNvPr>
          <p:cNvSpPr txBox="1">
            <a:spLocks/>
          </p:cNvSpPr>
          <p:nvPr/>
        </p:nvSpPr>
        <p:spPr>
          <a:xfrm>
            <a:off x="742950" y="1499098"/>
            <a:ext cx="5353050" cy="450799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lvl="1" indent="0">
              <a:buFont typeface="Arial" panose="020B0604020202020204" pitchFamily="34" charset="0"/>
              <a:buNone/>
            </a:pPr>
            <a:r>
              <a:rPr lang="en-US" b="1" dirty="0">
                <a:solidFill>
                  <a:srgbClr val="00688C"/>
                </a:solidFill>
              </a:rPr>
              <a:t>Do’s</a:t>
            </a:r>
          </a:p>
          <a:p>
            <a:pPr lvl="1"/>
            <a:r>
              <a:rPr lang="en-US" dirty="0"/>
              <a:t>Ensure imagery is </a:t>
            </a:r>
            <a:r>
              <a:rPr lang="en-US" b="1" dirty="0"/>
              <a:t>relevant</a:t>
            </a:r>
            <a:r>
              <a:rPr lang="en-US" dirty="0"/>
              <a:t> to campaign topic (Financials, Inventory Management, etc.)</a:t>
            </a:r>
          </a:p>
          <a:p>
            <a:pPr lvl="1"/>
            <a:r>
              <a:rPr lang="en-US" dirty="0"/>
              <a:t>Include </a:t>
            </a:r>
            <a:r>
              <a:rPr lang="en-US" b="1" dirty="0"/>
              <a:t>high quality</a:t>
            </a:r>
            <a:r>
              <a:rPr lang="en-US" dirty="0"/>
              <a:t>, non-pixelated imagery</a:t>
            </a:r>
          </a:p>
          <a:p>
            <a:pPr lvl="1"/>
            <a:r>
              <a:rPr lang="en-US" b="1" dirty="0"/>
              <a:t>Consider positioning </a:t>
            </a:r>
            <a:r>
              <a:rPr lang="en-US" dirty="0"/>
              <a:t>or</a:t>
            </a:r>
            <a:r>
              <a:rPr lang="en-US" b="1" dirty="0"/>
              <a:t> </a:t>
            </a:r>
            <a:r>
              <a:rPr lang="en-US" dirty="0"/>
              <a:t>how the image will look in the banner. When cropping the image, does this cut off key information, can the viewer quickly read what this image is trying to represent? </a:t>
            </a:r>
          </a:p>
          <a:p>
            <a:pPr lvl="1"/>
            <a:r>
              <a:rPr lang="en-US" dirty="0"/>
              <a:t>Be mindful of the </a:t>
            </a:r>
            <a:r>
              <a:rPr lang="en-US" b="1" dirty="0"/>
              <a:t>different devices </a:t>
            </a:r>
            <a:r>
              <a:rPr lang="en-US" dirty="0"/>
              <a:t>people will view this on - Mobile, desktop, tablet. This can impact sizing</a:t>
            </a:r>
          </a:p>
          <a:p>
            <a:pPr lvl="1"/>
            <a:r>
              <a:rPr lang="en-US" dirty="0"/>
              <a:t>Select images that shows </a:t>
            </a:r>
            <a:r>
              <a:rPr lang="en-US" b="1" dirty="0"/>
              <a:t>people’s faces </a:t>
            </a:r>
            <a:r>
              <a:rPr lang="en-US" dirty="0"/>
              <a:t>for top performance</a:t>
            </a:r>
          </a:p>
          <a:p>
            <a:pPr lvl="1"/>
            <a:endParaRPr lang="en-US" dirty="0"/>
          </a:p>
        </p:txBody>
      </p:sp>
      <p:sp>
        <p:nvSpPr>
          <p:cNvPr id="9" name="Content Placeholder 7">
            <a:extLst>
              <a:ext uri="{FF2B5EF4-FFF2-40B4-BE49-F238E27FC236}">
                <a16:creationId xmlns:a16="http://schemas.microsoft.com/office/drawing/2014/main" id="{785B4B6F-B318-5F4E-9013-C61675098C0E}"/>
              </a:ext>
            </a:extLst>
          </p:cNvPr>
          <p:cNvSpPr txBox="1">
            <a:spLocks/>
          </p:cNvSpPr>
          <p:nvPr/>
        </p:nvSpPr>
        <p:spPr>
          <a:xfrm>
            <a:off x="6340290" y="1499098"/>
            <a:ext cx="5084064" cy="450799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1"/>
                </a:solidFill>
              </a:rPr>
              <a:t>Don’ts</a:t>
            </a:r>
            <a:endParaRPr lang="en-US" dirty="0">
              <a:solidFill>
                <a:schemeClr val="accent1"/>
              </a:solidFill>
            </a:endParaRPr>
          </a:p>
          <a:p>
            <a:pPr marL="285750" indent="-285750">
              <a:buFont typeface="Arial" panose="020B0604020202020204" pitchFamily="34" charset="0"/>
              <a:buChar char="•"/>
            </a:pPr>
            <a:r>
              <a:rPr lang="en-US" dirty="0"/>
              <a:t>Use </a:t>
            </a:r>
            <a:r>
              <a:rPr lang="en-US" b="1" dirty="0"/>
              <a:t>grainy/outdated </a:t>
            </a:r>
            <a:r>
              <a:rPr lang="en-US" dirty="0"/>
              <a:t>imagery</a:t>
            </a:r>
          </a:p>
          <a:p>
            <a:pPr marL="285750" indent="-285750">
              <a:buFont typeface="Arial" panose="020B0604020202020204" pitchFamily="34" charset="0"/>
              <a:buChar char="•"/>
            </a:pPr>
            <a:r>
              <a:rPr lang="en-US" dirty="0"/>
              <a:t>Include imagery that is </a:t>
            </a:r>
            <a:r>
              <a:rPr lang="en-US" b="1" dirty="0"/>
              <a:t>too busy</a:t>
            </a:r>
            <a:r>
              <a:rPr lang="en-US" dirty="0"/>
              <a:t>/can’t easily convey topic quickly</a:t>
            </a:r>
          </a:p>
          <a:p>
            <a:pPr marL="285750" indent="-285750">
              <a:buFont typeface="Arial" panose="020B0604020202020204" pitchFamily="34" charset="0"/>
              <a:buChar char="•"/>
            </a:pPr>
            <a:r>
              <a:rPr lang="en-US" dirty="0"/>
              <a:t>Select imagery that reads too “</a:t>
            </a:r>
            <a:r>
              <a:rPr lang="en-US" b="1" dirty="0"/>
              <a:t>stock</a:t>
            </a:r>
            <a:r>
              <a:rPr lang="en-US" dirty="0"/>
              <a:t>” or as inauthentic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6035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93A19BC-E97D-7044-85B6-4A87DA4828C6}"/>
              </a:ext>
            </a:extLst>
          </p:cNvPr>
          <p:cNvSpPr>
            <a:spLocks noGrp="1"/>
          </p:cNvSpPr>
          <p:nvPr>
            <p:ph type="ftr" sz="quarter" idx="46"/>
          </p:nvPr>
        </p:nvSpPr>
        <p:spPr/>
        <p:txBody>
          <a:bodyPr/>
          <a:lstStyle/>
          <a:p>
            <a:r>
              <a:rPr lang="en-US" dirty="0"/>
              <a:t>Copyright © 2021, Oracle and/or its affiliates  |  Confidential: Internal/Restricted/Highly Restricted</a:t>
            </a:r>
          </a:p>
        </p:txBody>
      </p:sp>
      <p:sp>
        <p:nvSpPr>
          <p:cNvPr id="5" name="Slide Number Placeholder 4">
            <a:extLst>
              <a:ext uri="{FF2B5EF4-FFF2-40B4-BE49-F238E27FC236}">
                <a16:creationId xmlns:a16="http://schemas.microsoft.com/office/drawing/2014/main" id="{E1CA98F6-C72E-5F41-8C0A-42FDCD9C0729}"/>
              </a:ext>
            </a:extLst>
          </p:cNvPr>
          <p:cNvSpPr>
            <a:spLocks noGrp="1"/>
          </p:cNvSpPr>
          <p:nvPr>
            <p:ph type="sldNum" sz="quarter" idx="47"/>
          </p:nvPr>
        </p:nvSpPr>
        <p:spPr/>
        <p:txBody>
          <a:bodyPr/>
          <a:lstStyle/>
          <a:p>
            <a:fld id="{345D60D9-5372-5F40-9443-0F9AE5BDC3C8}" type="slidenum">
              <a:rPr lang="en-US" smtClean="0"/>
              <a:pPr/>
              <a:t>32</a:t>
            </a:fld>
            <a:endParaRPr lang="en-US" dirty="0"/>
          </a:p>
        </p:txBody>
      </p:sp>
      <p:sp>
        <p:nvSpPr>
          <p:cNvPr id="16" name="Content Placeholder 6">
            <a:extLst>
              <a:ext uri="{FF2B5EF4-FFF2-40B4-BE49-F238E27FC236}">
                <a16:creationId xmlns:a16="http://schemas.microsoft.com/office/drawing/2014/main" id="{D363E0AC-7292-AC42-8AAD-4DCB302417BF}"/>
              </a:ext>
            </a:extLst>
          </p:cNvPr>
          <p:cNvSpPr txBox="1">
            <a:spLocks/>
          </p:cNvSpPr>
          <p:nvPr/>
        </p:nvSpPr>
        <p:spPr>
          <a:xfrm>
            <a:off x="671393" y="1317810"/>
            <a:ext cx="5084064" cy="450799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lvl="1" indent="0">
              <a:buFont typeface="Arial" panose="020B0604020202020204" pitchFamily="34" charset="0"/>
              <a:buNone/>
            </a:pPr>
            <a:r>
              <a:rPr lang="en-US" b="1" dirty="0">
                <a:solidFill>
                  <a:srgbClr val="00688C"/>
                </a:solidFill>
              </a:rPr>
              <a:t>Do’s</a:t>
            </a:r>
          </a:p>
        </p:txBody>
      </p:sp>
      <p:sp>
        <p:nvSpPr>
          <p:cNvPr id="17" name="Content Placeholder 7">
            <a:extLst>
              <a:ext uri="{FF2B5EF4-FFF2-40B4-BE49-F238E27FC236}">
                <a16:creationId xmlns:a16="http://schemas.microsoft.com/office/drawing/2014/main" id="{461DF7EC-5CA7-F947-ACF2-C421AD59A088}"/>
              </a:ext>
            </a:extLst>
          </p:cNvPr>
          <p:cNvSpPr txBox="1">
            <a:spLocks/>
          </p:cNvSpPr>
          <p:nvPr/>
        </p:nvSpPr>
        <p:spPr>
          <a:xfrm>
            <a:off x="6362035" y="1178703"/>
            <a:ext cx="5084064" cy="450799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C00000"/>
                </a:solidFill>
              </a:rPr>
              <a:t>Don’ts</a:t>
            </a:r>
            <a:endParaRPr lang="en-US" dirty="0">
              <a:solidFill>
                <a:srgbClr val="C00000"/>
              </a:solidFill>
            </a:endParaRPr>
          </a:p>
          <a:p>
            <a:endParaRPr lang="en-US" dirty="0"/>
          </a:p>
          <a:p>
            <a:pPr marL="285750" indent="-285750">
              <a:buFont typeface="Arial" panose="020B0604020202020204" pitchFamily="34" charset="0"/>
              <a:buChar char="•"/>
            </a:pPr>
            <a:endParaRPr lang="en-US" dirty="0"/>
          </a:p>
          <a:p>
            <a:endParaRPr lang="en-US" dirty="0"/>
          </a:p>
        </p:txBody>
      </p:sp>
      <p:pic>
        <p:nvPicPr>
          <p:cNvPr id="18" name="Picture 17">
            <a:extLst>
              <a:ext uri="{FF2B5EF4-FFF2-40B4-BE49-F238E27FC236}">
                <a16:creationId xmlns:a16="http://schemas.microsoft.com/office/drawing/2014/main" id="{E5B47C70-7C9E-B748-94DC-71779267FDC2}"/>
              </a:ext>
            </a:extLst>
          </p:cNvPr>
          <p:cNvPicPr>
            <a:picLocks noChangeAspect="1"/>
          </p:cNvPicPr>
          <p:nvPr/>
        </p:nvPicPr>
        <p:blipFill>
          <a:blip r:embed="rId2"/>
          <a:stretch>
            <a:fillRect/>
          </a:stretch>
        </p:blipFill>
        <p:spPr>
          <a:xfrm>
            <a:off x="6409268" y="1982729"/>
            <a:ext cx="2076241" cy="1618488"/>
          </a:xfrm>
          <a:prstGeom prst="rect">
            <a:avLst/>
          </a:prstGeom>
        </p:spPr>
      </p:pic>
      <p:pic>
        <p:nvPicPr>
          <p:cNvPr id="19" name="Picture 18">
            <a:extLst>
              <a:ext uri="{FF2B5EF4-FFF2-40B4-BE49-F238E27FC236}">
                <a16:creationId xmlns:a16="http://schemas.microsoft.com/office/drawing/2014/main" id="{374B97AC-8447-C849-AF02-16A58CC98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646" y="2976379"/>
            <a:ext cx="692093" cy="692093"/>
          </a:xfrm>
          <a:prstGeom prst="rect">
            <a:avLst/>
          </a:prstGeom>
        </p:spPr>
      </p:pic>
      <p:sp>
        <p:nvSpPr>
          <p:cNvPr id="20" name="TextBox 19">
            <a:extLst>
              <a:ext uri="{FF2B5EF4-FFF2-40B4-BE49-F238E27FC236}">
                <a16:creationId xmlns:a16="http://schemas.microsoft.com/office/drawing/2014/main" id="{FB373724-22F7-794E-A717-1EA153BDC548}"/>
              </a:ext>
            </a:extLst>
          </p:cNvPr>
          <p:cNvSpPr txBox="1"/>
          <p:nvPr/>
        </p:nvSpPr>
        <p:spPr>
          <a:xfrm>
            <a:off x="6362035" y="1630201"/>
            <a:ext cx="6098146" cy="338554"/>
          </a:xfrm>
          <a:prstGeom prst="rect">
            <a:avLst/>
          </a:prstGeom>
          <a:noFill/>
        </p:spPr>
        <p:txBody>
          <a:bodyPr wrap="square">
            <a:spAutoFit/>
          </a:bodyPr>
          <a:lstStyle/>
          <a:p>
            <a:r>
              <a:rPr lang="en-US" sz="1600" dirty="0"/>
              <a:t>Grainy, too “stock”, not relevant</a:t>
            </a:r>
          </a:p>
        </p:txBody>
      </p:sp>
      <p:sp>
        <p:nvSpPr>
          <p:cNvPr id="21" name="TextBox 20">
            <a:extLst>
              <a:ext uri="{FF2B5EF4-FFF2-40B4-BE49-F238E27FC236}">
                <a16:creationId xmlns:a16="http://schemas.microsoft.com/office/drawing/2014/main" id="{53A386DE-F3E9-1F4B-8DFF-A29C8542BF71}"/>
              </a:ext>
            </a:extLst>
          </p:cNvPr>
          <p:cNvSpPr txBox="1"/>
          <p:nvPr/>
        </p:nvSpPr>
        <p:spPr>
          <a:xfrm>
            <a:off x="868020" y="1647530"/>
            <a:ext cx="6098146" cy="338554"/>
          </a:xfrm>
          <a:prstGeom prst="rect">
            <a:avLst/>
          </a:prstGeom>
          <a:noFill/>
        </p:spPr>
        <p:txBody>
          <a:bodyPr wrap="square">
            <a:spAutoFit/>
          </a:bodyPr>
          <a:lstStyle/>
          <a:p>
            <a:r>
              <a:rPr lang="en-US" sz="1600" dirty="0"/>
              <a:t>Clear/relevant imagery</a:t>
            </a:r>
          </a:p>
        </p:txBody>
      </p:sp>
      <p:sp>
        <p:nvSpPr>
          <p:cNvPr id="26" name="Title 2">
            <a:extLst>
              <a:ext uri="{FF2B5EF4-FFF2-40B4-BE49-F238E27FC236}">
                <a16:creationId xmlns:a16="http://schemas.microsoft.com/office/drawing/2014/main" id="{A96E203E-7668-CF48-B07D-8EA10694CB6A}"/>
              </a:ext>
            </a:extLst>
          </p:cNvPr>
          <p:cNvSpPr>
            <a:spLocks noGrp="1"/>
          </p:cNvSpPr>
          <p:nvPr>
            <p:ph type="title"/>
          </p:nvPr>
        </p:nvSpPr>
        <p:spPr>
          <a:xfrm>
            <a:off x="768875" y="182403"/>
            <a:ext cx="10671048" cy="822960"/>
          </a:xfrm>
        </p:spPr>
        <p:txBody>
          <a:bodyPr/>
          <a:lstStyle/>
          <a:p>
            <a:r>
              <a:rPr lang="en-US" dirty="0"/>
              <a:t>Sourcing Imagery for HTML Banners</a:t>
            </a:r>
          </a:p>
        </p:txBody>
      </p:sp>
      <p:pic>
        <p:nvPicPr>
          <p:cNvPr id="30" name="Picture 29">
            <a:extLst>
              <a:ext uri="{FF2B5EF4-FFF2-40B4-BE49-F238E27FC236}">
                <a16:creationId xmlns:a16="http://schemas.microsoft.com/office/drawing/2014/main" id="{8AC45CE4-0D28-394F-82B3-869AD956E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7" y="4156629"/>
            <a:ext cx="2075688" cy="1646827"/>
          </a:xfrm>
          <a:prstGeom prst="rect">
            <a:avLst/>
          </a:prstGeom>
        </p:spPr>
      </p:pic>
      <p:pic>
        <p:nvPicPr>
          <p:cNvPr id="32" name="Picture 31">
            <a:extLst>
              <a:ext uri="{FF2B5EF4-FFF2-40B4-BE49-F238E27FC236}">
                <a16:creationId xmlns:a16="http://schemas.microsoft.com/office/drawing/2014/main" id="{8E66576B-114C-8449-A5EA-FA78DE0DFAA1}"/>
              </a:ext>
            </a:extLst>
          </p:cNvPr>
          <p:cNvPicPr>
            <a:picLocks noChangeAspect="1"/>
          </p:cNvPicPr>
          <p:nvPr/>
        </p:nvPicPr>
        <p:blipFill rotWithShape="1">
          <a:blip r:embed="rId5">
            <a:extLst>
              <a:ext uri="{28A0092B-C50C-407E-A947-70E740481C1C}">
                <a14:useLocalDpi xmlns:a14="http://schemas.microsoft.com/office/drawing/2010/main" val="0"/>
              </a:ext>
            </a:extLst>
          </a:blip>
          <a:srcRect r="11926"/>
          <a:stretch/>
        </p:blipFill>
        <p:spPr>
          <a:xfrm>
            <a:off x="944879" y="2121505"/>
            <a:ext cx="2075688" cy="1594270"/>
          </a:xfrm>
          <a:prstGeom prst="rect">
            <a:avLst/>
          </a:prstGeom>
        </p:spPr>
      </p:pic>
      <p:sp>
        <p:nvSpPr>
          <p:cNvPr id="33" name="TextBox 32">
            <a:extLst>
              <a:ext uri="{FF2B5EF4-FFF2-40B4-BE49-F238E27FC236}">
                <a16:creationId xmlns:a16="http://schemas.microsoft.com/office/drawing/2014/main" id="{5E7B4074-993F-6A41-B834-83C362AFF44B}"/>
              </a:ext>
            </a:extLst>
          </p:cNvPr>
          <p:cNvSpPr txBox="1"/>
          <p:nvPr/>
        </p:nvSpPr>
        <p:spPr>
          <a:xfrm>
            <a:off x="836588" y="3883612"/>
            <a:ext cx="6098146" cy="338554"/>
          </a:xfrm>
          <a:prstGeom prst="rect">
            <a:avLst/>
          </a:prstGeom>
          <a:noFill/>
        </p:spPr>
        <p:txBody>
          <a:bodyPr wrap="square">
            <a:spAutoFit/>
          </a:bodyPr>
          <a:lstStyle/>
          <a:p>
            <a:r>
              <a:rPr lang="en-US" sz="1600" dirty="0"/>
              <a:t>Includes a person</a:t>
            </a:r>
          </a:p>
        </p:txBody>
      </p:sp>
      <p:sp>
        <p:nvSpPr>
          <p:cNvPr id="34" name="TextBox 33">
            <a:extLst>
              <a:ext uri="{FF2B5EF4-FFF2-40B4-BE49-F238E27FC236}">
                <a16:creationId xmlns:a16="http://schemas.microsoft.com/office/drawing/2014/main" id="{918FED1A-9ED8-AF4E-A66A-D48A3C3F3279}"/>
              </a:ext>
            </a:extLst>
          </p:cNvPr>
          <p:cNvSpPr txBox="1"/>
          <p:nvPr/>
        </p:nvSpPr>
        <p:spPr>
          <a:xfrm>
            <a:off x="6362035" y="3787381"/>
            <a:ext cx="6098146" cy="338554"/>
          </a:xfrm>
          <a:prstGeom prst="rect">
            <a:avLst/>
          </a:prstGeom>
          <a:noFill/>
        </p:spPr>
        <p:txBody>
          <a:bodyPr wrap="square">
            <a:spAutoFit/>
          </a:bodyPr>
          <a:lstStyle/>
          <a:p>
            <a:r>
              <a:rPr lang="en-US" sz="1600" dirty="0"/>
              <a:t>Too busy, not clear what the focus is </a:t>
            </a:r>
          </a:p>
        </p:txBody>
      </p:sp>
      <p:pic>
        <p:nvPicPr>
          <p:cNvPr id="36" name="Picture 35">
            <a:extLst>
              <a:ext uri="{FF2B5EF4-FFF2-40B4-BE49-F238E27FC236}">
                <a16:creationId xmlns:a16="http://schemas.microsoft.com/office/drawing/2014/main" id="{EAE448DF-4A22-9B43-96D1-8699239E55B9}"/>
              </a:ext>
            </a:extLst>
          </p:cNvPr>
          <p:cNvPicPr>
            <a:picLocks noChangeAspect="1"/>
          </p:cNvPicPr>
          <p:nvPr/>
        </p:nvPicPr>
        <p:blipFill rotWithShape="1">
          <a:blip r:embed="rId6">
            <a:extLst>
              <a:ext uri="{28A0092B-C50C-407E-A947-70E740481C1C}">
                <a14:useLocalDpi xmlns:a14="http://schemas.microsoft.com/office/drawing/2010/main" val="0"/>
              </a:ext>
            </a:extLst>
          </a:blip>
          <a:srcRect r="12897"/>
          <a:stretch/>
        </p:blipFill>
        <p:spPr>
          <a:xfrm>
            <a:off x="6458660" y="4226795"/>
            <a:ext cx="2075688" cy="1632805"/>
          </a:xfrm>
          <a:prstGeom prst="rect">
            <a:avLst/>
          </a:prstGeom>
        </p:spPr>
      </p:pic>
      <p:pic>
        <p:nvPicPr>
          <p:cNvPr id="37" name="Picture 36">
            <a:extLst>
              <a:ext uri="{FF2B5EF4-FFF2-40B4-BE49-F238E27FC236}">
                <a16:creationId xmlns:a16="http://schemas.microsoft.com/office/drawing/2014/main" id="{1266615B-279C-2A45-A1F7-1B56EC649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645" y="5176967"/>
            <a:ext cx="692093" cy="692093"/>
          </a:xfrm>
          <a:prstGeom prst="rect">
            <a:avLst/>
          </a:prstGeom>
        </p:spPr>
      </p:pic>
      <p:pic>
        <p:nvPicPr>
          <p:cNvPr id="39" name="Picture 38">
            <a:extLst>
              <a:ext uri="{FF2B5EF4-FFF2-40B4-BE49-F238E27FC236}">
                <a16:creationId xmlns:a16="http://schemas.microsoft.com/office/drawing/2014/main" id="{675DDD4A-B09B-7B44-8EF4-E73F355088EC}"/>
              </a:ext>
            </a:extLst>
          </p:cNvPr>
          <p:cNvPicPr>
            <a:picLocks noChangeAspect="1"/>
          </p:cNvPicPr>
          <p:nvPr/>
        </p:nvPicPr>
        <p:blipFill rotWithShape="1">
          <a:blip r:embed="rId7">
            <a:extLst>
              <a:ext uri="{28A0092B-C50C-407E-A947-70E740481C1C}">
                <a14:useLocalDpi xmlns:a14="http://schemas.microsoft.com/office/drawing/2010/main" val="0"/>
              </a:ext>
            </a:extLst>
          </a:blip>
          <a:srcRect r="14639"/>
          <a:stretch/>
        </p:blipFill>
        <p:spPr>
          <a:xfrm>
            <a:off x="8885907" y="1955307"/>
            <a:ext cx="2076241" cy="1617712"/>
          </a:xfrm>
          <a:prstGeom prst="rect">
            <a:avLst/>
          </a:prstGeom>
        </p:spPr>
      </p:pic>
      <p:pic>
        <p:nvPicPr>
          <p:cNvPr id="40" name="Picture 39">
            <a:extLst>
              <a:ext uri="{FF2B5EF4-FFF2-40B4-BE49-F238E27FC236}">
                <a16:creationId xmlns:a16="http://schemas.microsoft.com/office/drawing/2014/main" id="{C86E94E8-E9A0-3E4C-9AA9-4B3DC0BFF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049" y="2976379"/>
            <a:ext cx="692093" cy="692093"/>
          </a:xfrm>
          <a:prstGeom prst="rect">
            <a:avLst/>
          </a:prstGeom>
        </p:spPr>
      </p:pic>
      <p:pic>
        <p:nvPicPr>
          <p:cNvPr id="41" name="Picture 40">
            <a:extLst>
              <a:ext uri="{FF2B5EF4-FFF2-40B4-BE49-F238E27FC236}">
                <a16:creationId xmlns:a16="http://schemas.microsoft.com/office/drawing/2014/main" id="{A043C8EA-8FC6-BF4E-9667-1C1830AED2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8927" y="3270152"/>
            <a:ext cx="559183" cy="559183"/>
          </a:xfrm>
          <a:prstGeom prst="rect">
            <a:avLst/>
          </a:prstGeom>
        </p:spPr>
      </p:pic>
      <p:pic>
        <p:nvPicPr>
          <p:cNvPr id="42" name="Picture 41">
            <a:extLst>
              <a:ext uri="{FF2B5EF4-FFF2-40B4-BE49-F238E27FC236}">
                <a16:creationId xmlns:a16="http://schemas.microsoft.com/office/drawing/2014/main" id="{E9035B8B-E06E-AB43-88C2-8EA9E0BDE2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5373" y="5176967"/>
            <a:ext cx="559183" cy="559183"/>
          </a:xfrm>
          <a:prstGeom prst="rect">
            <a:avLst/>
          </a:prstGeom>
        </p:spPr>
      </p:pic>
    </p:spTree>
    <p:extLst>
      <p:ext uri="{BB962C8B-B14F-4D97-AF65-F5344CB8AC3E}">
        <p14:creationId xmlns:p14="http://schemas.microsoft.com/office/powerpoint/2010/main" val="136698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EB9884-63F9-7347-BF76-5E387720A4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1318" y="1690168"/>
            <a:ext cx="7618794" cy="3980819"/>
          </a:xfrm>
          <a:prstGeom prst="rect">
            <a:avLst/>
          </a:prstGeom>
        </p:spPr>
      </p:pic>
      <p:sp>
        <p:nvSpPr>
          <p:cNvPr id="2" name="Text Placeholder 1">
            <a:extLst>
              <a:ext uri="{FF2B5EF4-FFF2-40B4-BE49-F238E27FC236}">
                <a16:creationId xmlns:a16="http://schemas.microsoft.com/office/drawing/2014/main" id="{DAD49C6C-2EAA-4A4B-972D-647B0CCF70B0}"/>
              </a:ext>
            </a:extLst>
          </p:cNvPr>
          <p:cNvSpPr>
            <a:spLocks noGrp="1"/>
          </p:cNvSpPr>
          <p:nvPr>
            <p:ph type="body" sz="quarter" idx="43"/>
          </p:nvPr>
        </p:nvSpPr>
        <p:spPr>
          <a:xfrm>
            <a:off x="762000" y="1085513"/>
            <a:ext cx="10687050" cy="4505325"/>
          </a:xfrm>
        </p:spPr>
        <p:txBody>
          <a:bodyPr/>
          <a:lstStyle/>
          <a:p>
            <a:pPr marL="0" indent="0">
              <a:buNone/>
            </a:pPr>
            <a:r>
              <a:rPr lang="en-US" dirty="0"/>
              <a:t>Customize the banners by including your partner </a:t>
            </a:r>
            <a:r>
              <a:rPr lang="en-US" b="1" dirty="0"/>
              <a:t>logo</a:t>
            </a:r>
            <a:r>
              <a:rPr lang="en-US" dirty="0"/>
              <a:t>, updating </a:t>
            </a:r>
            <a:r>
              <a:rPr lang="en-US" b="1" dirty="0"/>
              <a:t>imagery</a:t>
            </a:r>
            <a:r>
              <a:rPr lang="en-US" dirty="0"/>
              <a:t> and customizing </a:t>
            </a:r>
            <a:r>
              <a:rPr lang="en-US" b="1" dirty="0"/>
              <a:t>CTA</a:t>
            </a:r>
            <a:r>
              <a:rPr lang="en-US" dirty="0"/>
              <a:t> </a:t>
            </a:r>
          </a:p>
        </p:txBody>
      </p:sp>
      <p:sp>
        <p:nvSpPr>
          <p:cNvPr id="3" name="Title 2">
            <a:extLst>
              <a:ext uri="{FF2B5EF4-FFF2-40B4-BE49-F238E27FC236}">
                <a16:creationId xmlns:a16="http://schemas.microsoft.com/office/drawing/2014/main" id="{42EB68C7-5613-E341-9600-D0B8CDBB8B63}"/>
              </a:ext>
            </a:extLst>
          </p:cNvPr>
          <p:cNvSpPr>
            <a:spLocks noGrp="1"/>
          </p:cNvSpPr>
          <p:nvPr>
            <p:ph type="title"/>
          </p:nvPr>
        </p:nvSpPr>
        <p:spPr/>
        <p:txBody>
          <a:bodyPr/>
          <a:lstStyle/>
          <a:p>
            <a:r>
              <a:rPr lang="en-US" dirty="0"/>
              <a:t>HTML Banners </a:t>
            </a:r>
          </a:p>
        </p:txBody>
      </p:sp>
      <p:sp>
        <p:nvSpPr>
          <p:cNvPr id="4" name="Footer Placeholder 3">
            <a:extLst>
              <a:ext uri="{FF2B5EF4-FFF2-40B4-BE49-F238E27FC236}">
                <a16:creationId xmlns:a16="http://schemas.microsoft.com/office/drawing/2014/main" id="{1732AE5B-FD72-D243-9D36-5FF84B9C0D2C}"/>
              </a:ext>
            </a:extLst>
          </p:cNvPr>
          <p:cNvSpPr>
            <a:spLocks noGrp="1"/>
          </p:cNvSpPr>
          <p:nvPr>
            <p:ph type="ftr" sz="quarter" idx="46"/>
          </p:nvPr>
        </p:nvSpPr>
        <p:spPr>
          <a:xfrm>
            <a:off x="537209" y="6443822"/>
            <a:ext cx="5745379" cy="365125"/>
          </a:xfrm>
        </p:spPr>
        <p:txBody>
          <a:bodyPr/>
          <a:lstStyle/>
          <a:p>
            <a:r>
              <a:rPr lang="en-US" dirty="0"/>
              <a:t>Copyright © 2021, Oracle and/or its affiliates  |  Confidential: Internal/Restricted/Highly Restricted</a:t>
            </a:r>
          </a:p>
        </p:txBody>
      </p:sp>
      <p:sp>
        <p:nvSpPr>
          <p:cNvPr id="5" name="Slide Number Placeholder 4">
            <a:extLst>
              <a:ext uri="{FF2B5EF4-FFF2-40B4-BE49-F238E27FC236}">
                <a16:creationId xmlns:a16="http://schemas.microsoft.com/office/drawing/2014/main" id="{43C3A79E-5421-3D4C-B501-09E83EDA6338}"/>
              </a:ext>
            </a:extLst>
          </p:cNvPr>
          <p:cNvSpPr>
            <a:spLocks noGrp="1"/>
          </p:cNvSpPr>
          <p:nvPr>
            <p:ph type="sldNum" sz="quarter" idx="47"/>
          </p:nvPr>
        </p:nvSpPr>
        <p:spPr/>
        <p:txBody>
          <a:bodyPr/>
          <a:lstStyle/>
          <a:p>
            <a:fld id="{345D60D9-5372-5F40-9443-0F9AE5BDC3C8}" type="slidenum">
              <a:rPr lang="en-US" smtClean="0"/>
              <a:pPr/>
              <a:t>33</a:t>
            </a:fld>
            <a:endParaRPr lang="en-US" dirty="0"/>
          </a:p>
        </p:txBody>
      </p:sp>
      <p:sp>
        <p:nvSpPr>
          <p:cNvPr id="11" name="TextBox 10">
            <a:extLst>
              <a:ext uri="{FF2B5EF4-FFF2-40B4-BE49-F238E27FC236}">
                <a16:creationId xmlns:a16="http://schemas.microsoft.com/office/drawing/2014/main" id="{851568D7-E6BE-2248-BA18-36875F23B393}"/>
              </a:ext>
            </a:extLst>
          </p:cNvPr>
          <p:cNvSpPr txBox="1"/>
          <p:nvPr/>
        </p:nvSpPr>
        <p:spPr>
          <a:xfrm>
            <a:off x="9276589" y="4873281"/>
            <a:ext cx="2658752" cy="584775"/>
          </a:xfrm>
          <a:prstGeom prst="rect">
            <a:avLst/>
          </a:prstGeom>
          <a:noFill/>
        </p:spPr>
        <p:txBody>
          <a:bodyPr wrap="square" rtlCol="0">
            <a:spAutoFit/>
          </a:bodyPr>
          <a:lstStyle/>
          <a:p>
            <a:r>
              <a:rPr lang="en-US" sz="1600" b="1" dirty="0"/>
              <a:t>CTA: </a:t>
            </a:r>
            <a:r>
              <a:rPr lang="en-US" sz="1600" dirty="0"/>
              <a:t>Update as needed depending on objective  </a:t>
            </a:r>
            <a:endParaRPr lang="en-US" sz="2400" dirty="0"/>
          </a:p>
        </p:txBody>
      </p:sp>
      <p:sp>
        <p:nvSpPr>
          <p:cNvPr id="14" name="TextBox 13">
            <a:extLst>
              <a:ext uri="{FF2B5EF4-FFF2-40B4-BE49-F238E27FC236}">
                <a16:creationId xmlns:a16="http://schemas.microsoft.com/office/drawing/2014/main" id="{B625088C-BF5B-664F-BF3F-C280B32D0794}"/>
              </a:ext>
            </a:extLst>
          </p:cNvPr>
          <p:cNvSpPr txBox="1"/>
          <p:nvPr/>
        </p:nvSpPr>
        <p:spPr>
          <a:xfrm>
            <a:off x="9276589" y="3413242"/>
            <a:ext cx="3024512" cy="584775"/>
          </a:xfrm>
          <a:prstGeom prst="rect">
            <a:avLst/>
          </a:prstGeom>
          <a:noFill/>
        </p:spPr>
        <p:txBody>
          <a:bodyPr wrap="square" rtlCol="0">
            <a:spAutoFit/>
          </a:bodyPr>
          <a:lstStyle/>
          <a:p>
            <a:r>
              <a:rPr lang="en-US" sz="1600" b="1" dirty="0"/>
              <a:t>Imagery: </a:t>
            </a:r>
            <a:r>
              <a:rPr lang="en-US" sz="1600" dirty="0"/>
              <a:t>Consider replacing the image here</a:t>
            </a:r>
            <a:endParaRPr lang="en-US" sz="2400" dirty="0"/>
          </a:p>
        </p:txBody>
      </p:sp>
      <p:sp>
        <p:nvSpPr>
          <p:cNvPr id="15" name="Right Arrow 14">
            <a:extLst>
              <a:ext uri="{FF2B5EF4-FFF2-40B4-BE49-F238E27FC236}">
                <a16:creationId xmlns:a16="http://schemas.microsoft.com/office/drawing/2014/main" id="{B7F56517-D9F2-EC46-890F-E55AEFBBDEF2}"/>
              </a:ext>
            </a:extLst>
          </p:cNvPr>
          <p:cNvSpPr/>
          <p:nvPr/>
        </p:nvSpPr>
        <p:spPr>
          <a:xfrm>
            <a:off x="3409898" y="4980993"/>
            <a:ext cx="5755873" cy="34310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81660060-C4DE-2A4B-90D9-766B6AEE479E}"/>
              </a:ext>
            </a:extLst>
          </p:cNvPr>
          <p:cNvSpPr/>
          <p:nvPr/>
        </p:nvSpPr>
        <p:spPr>
          <a:xfrm>
            <a:off x="6644639" y="3500958"/>
            <a:ext cx="2368731" cy="34310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0EDF141-513B-E94B-840B-FCB2744FB646}"/>
              </a:ext>
            </a:extLst>
          </p:cNvPr>
          <p:cNvSpPr txBox="1"/>
          <p:nvPr/>
        </p:nvSpPr>
        <p:spPr>
          <a:xfrm>
            <a:off x="9269714" y="1933207"/>
            <a:ext cx="2782005" cy="584775"/>
          </a:xfrm>
          <a:prstGeom prst="rect">
            <a:avLst/>
          </a:prstGeom>
          <a:noFill/>
        </p:spPr>
        <p:txBody>
          <a:bodyPr wrap="square" rtlCol="0">
            <a:spAutoFit/>
          </a:bodyPr>
          <a:lstStyle/>
          <a:p>
            <a:r>
              <a:rPr lang="en-US" sz="1600" b="1" dirty="0"/>
              <a:t>Logo: </a:t>
            </a:r>
            <a:r>
              <a:rPr lang="en-US" sz="1600" dirty="0"/>
              <a:t>Include your Logo here next to NetSuite</a:t>
            </a:r>
            <a:endParaRPr lang="en-US" sz="2400" dirty="0"/>
          </a:p>
        </p:txBody>
      </p:sp>
      <p:sp>
        <p:nvSpPr>
          <p:cNvPr id="18" name="Right Arrow 17">
            <a:extLst>
              <a:ext uri="{FF2B5EF4-FFF2-40B4-BE49-F238E27FC236}">
                <a16:creationId xmlns:a16="http://schemas.microsoft.com/office/drawing/2014/main" id="{04B2008D-DFF2-FA44-88CA-5B27C4CC691D}"/>
              </a:ext>
            </a:extLst>
          </p:cNvPr>
          <p:cNvSpPr/>
          <p:nvPr/>
        </p:nvSpPr>
        <p:spPr>
          <a:xfrm>
            <a:off x="2987853" y="1933207"/>
            <a:ext cx="6177918" cy="34310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08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DA380221-C7BA-D14D-AA5A-3D28AA95EA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9" name="Title 1">
            <a:extLst>
              <a:ext uri="{FF2B5EF4-FFF2-40B4-BE49-F238E27FC236}">
                <a16:creationId xmlns:a16="http://schemas.microsoft.com/office/drawing/2014/main" id="{26D412ED-3824-8245-B0FD-AC51C4DCB683}"/>
              </a:ext>
            </a:extLst>
          </p:cNvPr>
          <p:cNvSpPr txBox="1">
            <a:spLocks/>
          </p:cNvSpPr>
          <p:nvPr/>
        </p:nvSpPr>
        <p:spPr>
          <a:xfrm>
            <a:off x="758472" y="2272320"/>
            <a:ext cx="6754921" cy="304800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4500" b="1" kern="1200" baseline="0">
                <a:solidFill>
                  <a:schemeClr val="tx1"/>
                </a:solidFill>
                <a:latin typeface="Arial Black" panose="020B0A04020102020204" pitchFamily="34" charset="0"/>
                <a:ea typeface="+mj-ea"/>
                <a:cs typeface="Arial" panose="020B0604020202020204" pitchFamily="34" charset="0"/>
              </a:defRPr>
            </a:lvl1pPr>
          </a:lstStyle>
          <a:p>
            <a:r>
              <a:rPr lang="en-US" sz="8000" spc="-150" dirty="0">
                <a:solidFill>
                  <a:schemeClr val="bg1"/>
                </a:solidFill>
                <a:latin typeface="Oracle Sans" panose="020B0503020204020204" pitchFamily="34" charset="0"/>
                <a:cs typeface="Oracle Sans" panose="020B0503020204020204" pitchFamily="34" charset="0"/>
              </a:rPr>
              <a:t>Thank you</a:t>
            </a:r>
          </a:p>
        </p:txBody>
      </p:sp>
      <p:pic>
        <p:nvPicPr>
          <p:cNvPr id="10" name="Picture 9">
            <a:extLst>
              <a:ext uri="{FF2B5EF4-FFF2-40B4-BE49-F238E27FC236}">
                <a16:creationId xmlns:a16="http://schemas.microsoft.com/office/drawing/2014/main" id="{37244DA9-B994-CB4E-AB1C-1366883316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6346" y="6543393"/>
            <a:ext cx="1637654" cy="113594"/>
          </a:xfrm>
          <a:prstGeom prst="rect">
            <a:avLst/>
          </a:prstGeom>
        </p:spPr>
      </p:pic>
      <p:sp>
        <p:nvSpPr>
          <p:cNvPr id="6" name="Footer Placeholder 5">
            <a:extLst>
              <a:ext uri="{FF2B5EF4-FFF2-40B4-BE49-F238E27FC236}">
                <a16:creationId xmlns:a16="http://schemas.microsoft.com/office/drawing/2014/main" id="{5D0F08CF-544C-4A4A-BDC0-A96FCC41AFD0}"/>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450F82CA-8E67-9547-A79A-7D5ED0BAAC1D}"/>
              </a:ext>
            </a:extLst>
          </p:cNvPr>
          <p:cNvSpPr>
            <a:spLocks noGrp="1"/>
          </p:cNvSpPr>
          <p:nvPr>
            <p:ph type="sldNum" sz="quarter" idx="12"/>
          </p:nvPr>
        </p:nvSpPr>
        <p:spPr/>
        <p:txBody>
          <a:bodyPr/>
          <a:lstStyle/>
          <a:p>
            <a:fld id="{345D60D9-5372-5F40-9443-0F9AE5BDC3C8}" type="slidenum">
              <a:rPr lang="en-US" smtClean="0"/>
              <a:pPr/>
              <a:t>34</a:t>
            </a:fld>
            <a:endParaRPr lang="en-US" dirty="0"/>
          </a:p>
        </p:txBody>
      </p:sp>
      <p:cxnSp>
        <p:nvCxnSpPr>
          <p:cNvPr id="8" name="Accent Mark">
            <a:extLst>
              <a:ext uri="{FF2B5EF4-FFF2-40B4-BE49-F238E27FC236}">
                <a16:creationId xmlns:a16="http://schemas.microsoft.com/office/drawing/2014/main" id="{159DE134-A4DD-EA4F-8FB6-45F04C72EB57}"/>
              </a:ext>
              <a:ext uri="{C183D7F6-B498-43B3-948B-1728B52AA6E4}">
                <adec:decorative xmlns:adec="http://schemas.microsoft.com/office/drawing/2017/decorative" val="1"/>
              </a:ext>
            </a:extLst>
          </p:cNvPr>
          <p:cNvCxnSpPr>
            <a:cxnSpLocks/>
          </p:cNvCxnSpPr>
          <p:nvPr/>
        </p:nvCxnSpPr>
        <p:spPr>
          <a:xfrm flipH="1">
            <a:off x="771053" y="1980792"/>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36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94F42C-34B8-452D-99AD-D940763A3E4D}"/>
              </a:ext>
            </a:extLst>
          </p:cNvPr>
          <p:cNvSpPr>
            <a:spLocks noGrp="1"/>
          </p:cNvSpPr>
          <p:nvPr>
            <p:ph type="body" sz="quarter" idx="11"/>
          </p:nvPr>
        </p:nvSpPr>
        <p:spPr/>
        <p:txBody>
          <a:bodyPr/>
          <a:lstStyle/>
          <a:p>
            <a:r>
              <a:rPr lang="en-US" b="0" dirty="0"/>
              <a:t>This outlines the main targets for the campaign</a:t>
            </a:r>
            <a:endParaRPr lang="en-US" dirty="0"/>
          </a:p>
        </p:txBody>
      </p:sp>
      <p:sp>
        <p:nvSpPr>
          <p:cNvPr id="8" name="Content Placeholder 7">
            <a:extLst>
              <a:ext uri="{FF2B5EF4-FFF2-40B4-BE49-F238E27FC236}">
                <a16:creationId xmlns:a16="http://schemas.microsoft.com/office/drawing/2014/main" id="{2A4EB681-365D-4191-AFB2-CBA04361568B}"/>
              </a:ext>
            </a:extLst>
          </p:cNvPr>
          <p:cNvSpPr>
            <a:spLocks noGrp="1"/>
          </p:cNvSpPr>
          <p:nvPr>
            <p:ph sz="quarter" idx="15"/>
          </p:nvPr>
        </p:nvSpPr>
        <p:spPr>
          <a:xfrm>
            <a:off x="6373091" y="1403035"/>
            <a:ext cx="5184654" cy="4507992"/>
          </a:xfrm>
        </p:spPr>
        <p:txBody>
          <a:bodyPr/>
          <a:lstStyle/>
          <a:p>
            <a:endParaRPr lang="en-US" sz="1600" b="1" dirty="0"/>
          </a:p>
          <a:p>
            <a:r>
              <a:rPr lang="en-US" sz="1600" b="1" dirty="0"/>
              <a:t>Fears: </a:t>
            </a:r>
            <a:r>
              <a:rPr lang="en-US" sz="1600" dirty="0"/>
              <a:t>Surprises, not enough visibility into key data, moving too slow</a:t>
            </a:r>
          </a:p>
          <a:p>
            <a:endParaRPr lang="en-US" sz="1600" dirty="0"/>
          </a:p>
          <a:p>
            <a:r>
              <a:rPr lang="en-US" sz="1600" b="1" dirty="0">
                <a:cs typeface="+mn-cs"/>
              </a:rPr>
              <a:t>Areas of Focus:</a:t>
            </a:r>
          </a:p>
          <a:p>
            <a:pPr marL="115888" indent="-115888">
              <a:buFont typeface="Arial" panose="020B0604020202020204" pitchFamily="34" charset="0"/>
              <a:buChar char="•"/>
            </a:pPr>
            <a:r>
              <a:rPr lang="en-US" sz="1600" dirty="0">
                <a:cs typeface="+mn-cs"/>
              </a:rPr>
              <a:t>Human capital</a:t>
            </a:r>
          </a:p>
          <a:p>
            <a:pPr marL="115888" indent="-115888">
              <a:buFont typeface="Arial" panose="020B0604020202020204" pitchFamily="34" charset="0"/>
              <a:buChar char="•"/>
            </a:pPr>
            <a:r>
              <a:rPr lang="en-US" sz="1600" dirty="0">
                <a:cs typeface="+mn-cs"/>
              </a:rPr>
              <a:t>Operational excellence</a:t>
            </a:r>
          </a:p>
          <a:p>
            <a:pPr marL="115888" indent="-115888">
              <a:buFont typeface="Arial" panose="020B0604020202020204" pitchFamily="34" charset="0"/>
              <a:buChar char="•"/>
            </a:pPr>
            <a:r>
              <a:rPr lang="en-US" sz="1600" dirty="0">
                <a:cs typeface="+mn-cs"/>
              </a:rPr>
              <a:t>Innovation</a:t>
            </a:r>
          </a:p>
          <a:p>
            <a:endParaRPr lang="en-US" sz="1600" b="1" dirty="0">
              <a:cs typeface="+mn-cs"/>
            </a:endParaRPr>
          </a:p>
          <a:p>
            <a:endParaRPr lang="en-US" sz="1600" dirty="0"/>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US" dirty="0"/>
              <a:t>Key Persona: </a:t>
            </a:r>
            <a:r>
              <a:rPr lang="en-US" dirty="0">
                <a:solidFill>
                  <a:srgbClr val="00688C"/>
                </a:solidFill>
              </a:rPr>
              <a:t>CEO/Owner</a:t>
            </a:r>
            <a:endParaRPr lang="en-US" b="0" dirty="0">
              <a:solidFill>
                <a:srgbClr val="00688C"/>
              </a:solidFill>
            </a:endParaRP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18"/>
          </p:nvPr>
        </p:nvSpPr>
        <p:spPr/>
        <p:txBody>
          <a:bodyPr/>
          <a:lstStyle/>
          <a:p>
            <a:fld id="{345D60D9-5372-5F40-9443-0F9AE5BDC3C8}" type="slidenum">
              <a:rPr lang="en-US" smtClean="0"/>
              <a:pPr/>
              <a:t>4</a:t>
            </a:fld>
            <a:endParaRPr lang="en-US" dirty="0"/>
          </a:p>
        </p:txBody>
      </p:sp>
      <p:sp>
        <p:nvSpPr>
          <p:cNvPr id="28" name="Freeform 9">
            <a:extLst>
              <a:ext uri="{FF2B5EF4-FFF2-40B4-BE49-F238E27FC236}">
                <a16:creationId xmlns:a16="http://schemas.microsoft.com/office/drawing/2014/main" id="{1A8B75C0-641C-E44E-A9B9-C35CB5C262B3}"/>
              </a:ext>
            </a:extLst>
          </p:cNvPr>
          <p:cNvSpPr/>
          <p:nvPr/>
        </p:nvSpPr>
        <p:spPr>
          <a:xfrm>
            <a:off x="762000" y="1685685"/>
            <a:ext cx="5056911" cy="2426786"/>
          </a:xfrm>
          <a:custGeom>
            <a:avLst/>
            <a:gdLst/>
            <a:ahLst/>
            <a:cxnLst>
              <a:cxn ang="0">
                <a:pos x="wd2" y="hd2"/>
              </a:cxn>
              <a:cxn ang="5400000">
                <a:pos x="wd2" y="hd2"/>
              </a:cxn>
              <a:cxn ang="10800000">
                <a:pos x="wd2" y="hd2"/>
              </a:cxn>
              <a:cxn ang="16200000">
                <a:pos x="wd2" y="hd2"/>
              </a:cxn>
            </a:cxnLst>
            <a:rect l="0" t="0" r="r" b="b"/>
            <a:pathLst>
              <a:path w="21600" h="21600" extrusionOk="0">
                <a:moveTo>
                  <a:pt x="5070" y="52"/>
                </a:moveTo>
                <a:lnTo>
                  <a:pt x="0" y="52"/>
                </a:lnTo>
                <a:lnTo>
                  <a:pt x="0" y="21600"/>
                </a:lnTo>
                <a:lnTo>
                  <a:pt x="21600" y="21600"/>
                </a:lnTo>
                <a:lnTo>
                  <a:pt x="21600" y="0"/>
                </a:lnTo>
                <a:lnTo>
                  <a:pt x="16183" y="0"/>
                </a:lnTo>
              </a:path>
            </a:pathLst>
          </a:custGeom>
          <a:noFill/>
          <a:ln w="12700">
            <a:noFill/>
            <a:miter/>
          </a:ln>
        </p:spPr>
        <p:txBody>
          <a:bodyPr lIns="45719" tIns="0" rIns="45719" bIns="0" anchor="t"/>
          <a:lstStyle/>
          <a:p>
            <a:r>
              <a:rPr lang="en-US" sz="1600" b="1" dirty="0"/>
              <a:t>Professional/Educational Background: </a:t>
            </a:r>
          </a:p>
          <a:p>
            <a:r>
              <a:rPr lang="en-US" sz="1600" dirty="0"/>
              <a:t>Hired from within; industry or finance expertise; MBA; median age 52</a:t>
            </a:r>
          </a:p>
          <a:p>
            <a:endParaRPr lang="en-US" sz="1600" dirty="0"/>
          </a:p>
          <a:p>
            <a:r>
              <a:rPr lang="en-US" sz="1600" b="1" dirty="0"/>
              <a:t>Priorities: </a:t>
            </a:r>
          </a:p>
          <a:p>
            <a:pPr marL="115888" indent="-115888">
              <a:buFont typeface="Arial" panose="020B0604020202020204" pitchFamily="34" charset="0"/>
              <a:buChar char="•"/>
            </a:pPr>
            <a:r>
              <a:rPr lang="en-US" sz="1600" dirty="0"/>
              <a:t>Balance revenue and company growth, manage costs and improve profitability</a:t>
            </a:r>
          </a:p>
          <a:p>
            <a:pPr marL="115888" indent="-115888">
              <a:buFont typeface="Arial" panose="020B0604020202020204" pitchFamily="34" charset="0"/>
              <a:buChar char="•"/>
            </a:pPr>
            <a:r>
              <a:rPr lang="en-US" sz="1600" dirty="0"/>
              <a:t>Re-evaluate/reinvest in workforce and technology to innovate and stay competitive</a:t>
            </a:r>
          </a:p>
          <a:p>
            <a:pPr marL="115888" indent="-115888">
              <a:buFont typeface="Arial" panose="020B0604020202020204" pitchFamily="34" charset="0"/>
              <a:buChar char="•"/>
            </a:pPr>
            <a:r>
              <a:rPr lang="en-US" sz="1600" dirty="0"/>
              <a:t>Delegate critical responsibilities – spend more time strategizing</a:t>
            </a:r>
          </a:p>
          <a:p>
            <a:pPr marL="115888" indent="-115888">
              <a:buFont typeface="Arial" panose="020B0604020202020204" pitchFamily="34" charset="0"/>
              <a:buChar char="•"/>
            </a:pPr>
            <a:r>
              <a:rPr lang="en-US" sz="1600" dirty="0"/>
              <a:t>Develop a truly collaborative environment at work</a:t>
            </a:r>
          </a:p>
          <a:p>
            <a:pPr marL="115888" indent="-115888">
              <a:buFont typeface="Arial" panose="020B0604020202020204" pitchFamily="34" charset="0"/>
              <a:buChar char="•"/>
            </a:pPr>
            <a:r>
              <a:rPr lang="en-US" sz="1600" dirty="0"/>
              <a:t>Identify the right mix of assets, skills, finance, infrastructure and relationships to deliver value and growth</a:t>
            </a:r>
          </a:p>
          <a:p>
            <a:pPr marL="115888" indent="-115888">
              <a:buFont typeface="Arial" panose="020B0604020202020204" pitchFamily="34" charset="0"/>
              <a:buChar char="•"/>
            </a:pPr>
            <a:endParaRPr lang="en-US" sz="1600" dirty="0"/>
          </a:p>
          <a:p>
            <a:endParaRPr lang="en-US" sz="1600" dirty="0"/>
          </a:p>
          <a:p>
            <a:br>
              <a:rPr lang="en-US" sz="1600" b="1" dirty="0"/>
            </a:br>
            <a:endParaRPr sz="1600" dirty="0"/>
          </a:p>
        </p:txBody>
      </p:sp>
      <p:sp>
        <p:nvSpPr>
          <p:cNvPr id="13" name="TextBox 12">
            <a:extLst>
              <a:ext uri="{FF2B5EF4-FFF2-40B4-BE49-F238E27FC236}">
                <a16:creationId xmlns:a16="http://schemas.microsoft.com/office/drawing/2014/main" id="{A616B18E-F2FD-0148-92D4-BB31A0E4E0CE}"/>
              </a:ext>
            </a:extLst>
          </p:cNvPr>
          <p:cNvSpPr txBox="1"/>
          <p:nvPr/>
        </p:nvSpPr>
        <p:spPr>
          <a:xfrm>
            <a:off x="10279007" y="1261395"/>
            <a:ext cx="1489166" cy="369332"/>
          </a:xfrm>
          <a:prstGeom prst="rect">
            <a:avLst/>
          </a:prstGeom>
          <a:noFill/>
        </p:spPr>
        <p:txBody>
          <a:bodyPr wrap="square">
            <a:spAutoFit/>
          </a:bodyPr>
          <a:lstStyle/>
          <a:p>
            <a:r>
              <a:rPr lang="en-US" b="1" dirty="0">
                <a:solidFill>
                  <a:srgbClr val="00688C"/>
                </a:solidFill>
              </a:rPr>
              <a:t>CEO/Owner</a:t>
            </a:r>
          </a:p>
        </p:txBody>
      </p:sp>
      <p:pic>
        <p:nvPicPr>
          <p:cNvPr id="11" name="Picture 10">
            <a:extLst>
              <a:ext uri="{FF2B5EF4-FFF2-40B4-BE49-F238E27FC236}">
                <a16:creationId xmlns:a16="http://schemas.microsoft.com/office/drawing/2014/main" id="{DE012EBD-73A2-4747-43E8-2F9710FC4F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89436" y="172782"/>
            <a:ext cx="1068309" cy="10705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6"/>
                  <a:pt x="0" y="10800"/>
                </a:cubicBezTo>
                <a:cubicBezTo>
                  <a:pt x="0" y="16764"/>
                  <a:pt x="4835" y="21600"/>
                  <a:pt x="10800" y="21600"/>
                </a:cubicBezTo>
                <a:cubicBezTo>
                  <a:pt x="16765" y="21600"/>
                  <a:pt x="21600" y="16764"/>
                  <a:pt x="21600" y="10800"/>
                </a:cubicBezTo>
                <a:cubicBezTo>
                  <a:pt x="21600" y="4836"/>
                  <a:pt x="16765" y="0"/>
                  <a:pt x="10800" y="0"/>
                </a:cubicBezTo>
                <a:close/>
              </a:path>
            </a:pathLst>
          </a:custGeom>
          <a:ln w="38100" cap="rnd">
            <a:solidFill>
              <a:srgbClr val="AE562C"/>
            </a:solidFill>
          </a:ln>
        </p:spPr>
      </p:pic>
    </p:spTree>
    <p:extLst>
      <p:ext uri="{BB962C8B-B14F-4D97-AF65-F5344CB8AC3E}">
        <p14:creationId xmlns:p14="http://schemas.microsoft.com/office/powerpoint/2010/main" val="175028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94F42C-34B8-452D-99AD-D940763A3E4D}"/>
              </a:ext>
            </a:extLst>
          </p:cNvPr>
          <p:cNvSpPr>
            <a:spLocks noGrp="1"/>
          </p:cNvSpPr>
          <p:nvPr>
            <p:ph type="body" sz="quarter" idx="11"/>
          </p:nvPr>
        </p:nvSpPr>
        <p:spPr/>
        <p:txBody>
          <a:bodyPr/>
          <a:lstStyle/>
          <a:p>
            <a:r>
              <a:rPr lang="en-US" b="0" dirty="0"/>
              <a:t>This outlines the main targets for the campaign</a:t>
            </a:r>
            <a:endParaRPr lang="en-US" dirty="0"/>
          </a:p>
        </p:txBody>
      </p:sp>
      <p:sp>
        <p:nvSpPr>
          <p:cNvPr id="8" name="Content Placeholder 7">
            <a:extLst>
              <a:ext uri="{FF2B5EF4-FFF2-40B4-BE49-F238E27FC236}">
                <a16:creationId xmlns:a16="http://schemas.microsoft.com/office/drawing/2014/main" id="{2A4EB681-365D-4191-AFB2-CBA04361568B}"/>
              </a:ext>
            </a:extLst>
          </p:cNvPr>
          <p:cNvSpPr>
            <a:spLocks noGrp="1"/>
          </p:cNvSpPr>
          <p:nvPr>
            <p:ph sz="quarter" idx="15"/>
          </p:nvPr>
        </p:nvSpPr>
        <p:spPr>
          <a:xfrm>
            <a:off x="6373091" y="1403035"/>
            <a:ext cx="5184654" cy="4507992"/>
          </a:xfrm>
        </p:spPr>
        <p:txBody>
          <a:bodyPr/>
          <a:lstStyle/>
          <a:p>
            <a:endParaRPr lang="en-US" sz="1600" b="1" dirty="0"/>
          </a:p>
          <a:p>
            <a:r>
              <a:rPr lang="en-US" sz="1600" b="1" dirty="0"/>
              <a:t>Fears: </a:t>
            </a:r>
            <a:r>
              <a:rPr lang="en-US" sz="1600" dirty="0"/>
              <a:t>Global volatility, identifying the right growth strategies, execution missteps, time management</a:t>
            </a:r>
          </a:p>
          <a:p>
            <a:endParaRPr lang="en-US" sz="1600" dirty="0"/>
          </a:p>
          <a:p>
            <a:r>
              <a:rPr lang="en-US" sz="1600" b="1" dirty="0">
                <a:cs typeface="+mn-cs"/>
              </a:rPr>
              <a:t>Areas of Focus:</a:t>
            </a:r>
          </a:p>
          <a:p>
            <a:pPr marL="115888" indent="-115888">
              <a:buFont typeface="Arial" panose="020B0604020202020204" pitchFamily="34" charset="0"/>
              <a:buChar char="•"/>
            </a:pPr>
            <a:r>
              <a:rPr lang="en-US" sz="1600" dirty="0">
                <a:cs typeface="+mn-cs"/>
              </a:rPr>
              <a:t>Capital structure</a:t>
            </a:r>
          </a:p>
          <a:p>
            <a:pPr marL="115888" indent="-115888">
              <a:buFont typeface="Arial" panose="020B0604020202020204" pitchFamily="34" charset="0"/>
              <a:buChar char="•"/>
            </a:pPr>
            <a:r>
              <a:rPr lang="en-US" sz="1600" dirty="0">
                <a:cs typeface="+mn-cs"/>
              </a:rPr>
              <a:t>Risk management</a:t>
            </a:r>
          </a:p>
          <a:p>
            <a:pPr marL="115888" indent="-115888">
              <a:buFont typeface="Arial" panose="020B0604020202020204" pitchFamily="34" charset="0"/>
              <a:buChar char="•"/>
            </a:pPr>
            <a:r>
              <a:rPr lang="en-US" sz="1600" dirty="0">
                <a:cs typeface="+mn-cs"/>
              </a:rPr>
              <a:t>Budgeting</a:t>
            </a:r>
          </a:p>
          <a:p>
            <a:pPr marL="115888" indent="-115888">
              <a:buFont typeface="Arial" panose="020B0604020202020204" pitchFamily="34" charset="0"/>
              <a:buChar char="•"/>
            </a:pPr>
            <a:r>
              <a:rPr lang="en-US" sz="1600" dirty="0">
                <a:cs typeface="+mn-cs"/>
              </a:rPr>
              <a:t>Capital expenditures</a:t>
            </a:r>
          </a:p>
          <a:p>
            <a:pPr marL="115888" indent="-115888">
              <a:buFont typeface="Arial" panose="020B0604020202020204" pitchFamily="34" charset="0"/>
              <a:buChar char="•"/>
            </a:pPr>
            <a:r>
              <a:rPr lang="en-US" sz="1600" dirty="0">
                <a:cs typeface="+mn-cs"/>
              </a:rPr>
              <a:t>Investor relations</a:t>
            </a:r>
          </a:p>
          <a:p>
            <a:endParaRPr lang="en-US" sz="1600" b="1" dirty="0">
              <a:cs typeface="+mn-cs"/>
            </a:endParaRPr>
          </a:p>
          <a:p>
            <a:endParaRPr lang="en-US" sz="1600" dirty="0"/>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US" dirty="0"/>
              <a:t>Key Persona: </a:t>
            </a:r>
            <a:r>
              <a:rPr lang="en-US" dirty="0">
                <a:solidFill>
                  <a:srgbClr val="00688C"/>
                </a:solidFill>
              </a:rPr>
              <a:t>CFO</a:t>
            </a:r>
            <a:endParaRPr lang="en-US" b="0" dirty="0">
              <a:solidFill>
                <a:srgbClr val="00688C"/>
              </a:solidFill>
            </a:endParaRP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17"/>
          </p:nvPr>
        </p:nvSpPr>
        <p:spPr/>
        <p:txBody>
          <a:body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18"/>
          </p:nvPr>
        </p:nvSpPr>
        <p:spPr/>
        <p:txBody>
          <a:bodyPr/>
          <a:lstStyle/>
          <a:p>
            <a:fld id="{345D60D9-5372-5F40-9443-0F9AE5BDC3C8}" type="slidenum">
              <a:rPr lang="en-US" smtClean="0"/>
              <a:pPr/>
              <a:t>5</a:t>
            </a:fld>
            <a:endParaRPr lang="en-US" dirty="0"/>
          </a:p>
        </p:txBody>
      </p:sp>
      <p:sp>
        <p:nvSpPr>
          <p:cNvPr id="28" name="Freeform 9">
            <a:extLst>
              <a:ext uri="{FF2B5EF4-FFF2-40B4-BE49-F238E27FC236}">
                <a16:creationId xmlns:a16="http://schemas.microsoft.com/office/drawing/2014/main" id="{1A8B75C0-641C-E44E-A9B9-C35CB5C262B3}"/>
              </a:ext>
            </a:extLst>
          </p:cNvPr>
          <p:cNvSpPr/>
          <p:nvPr/>
        </p:nvSpPr>
        <p:spPr>
          <a:xfrm>
            <a:off x="762000" y="1685685"/>
            <a:ext cx="5056911" cy="2426786"/>
          </a:xfrm>
          <a:custGeom>
            <a:avLst/>
            <a:gdLst/>
            <a:ahLst/>
            <a:cxnLst>
              <a:cxn ang="0">
                <a:pos x="wd2" y="hd2"/>
              </a:cxn>
              <a:cxn ang="5400000">
                <a:pos x="wd2" y="hd2"/>
              </a:cxn>
              <a:cxn ang="10800000">
                <a:pos x="wd2" y="hd2"/>
              </a:cxn>
              <a:cxn ang="16200000">
                <a:pos x="wd2" y="hd2"/>
              </a:cxn>
            </a:cxnLst>
            <a:rect l="0" t="0" r="r" b="b"/>
            <a:pathLst>
              <a:path w="21600" h="21600" extrusionOk="0">
                <a:moveTo>
                  <a:pt x="5070" y="52"/>
                </a:moveTo>
                <a:lnTo>
                  <a:pt x="0" y="52"/>
                </a:lnTo>
                <a:lnTo>
                  <a:pt x="0" y="21600"/>
                </a:lnTo>
                <a:lnTo>
                  <a:pt x="21600" y="21600"/>
                </a:lnTo>
                <a:lnTo>
                  <a:pt x="21600" y="0"/>
                </a:lnTo>
                <a:lnTo>
                  <a:pt x="16183" y="0"/>
                </a:lnTo>
              </a:path>
            </a:pathLst>
          </a:custGeom>
          <a:noFill/>
          <a:ln w="12700">
            <a:noFill/>
            <a:miter/>
          </a:ln>
        </p:spPr>
        <p:txBody>
          <a:bodyPr lIns="45719" tIns="0" rIns="45719" bIns="0" anchor="t"/>
          <a:lstStyle/>
          <a:p>
            <a:r>
              <a:rPr lang="en-US" sz="1600" b="1" dirty="0"/>
              <a:t>Professional/Educational Background: </a:t>
            </a:r>
          </a:p>
          <a:p>
            <a:r>
              <a:rPr lang="en-US" sz="1600" dirty="0"/>
              <a:t>Hired from within; experience in strategy/corporate development, and corporate accounting; advanced degree</a:t>
            </a:r>
          </a:p>
          <a:p>
            <a:endParaRPr lang="en-US" sz="1600" dirty="0"/>
          </a:p>
          <a:p>
            <a:r>
              <a:rPr lang="en-US" sz="1600" b="1" dirty="0"/>
              <a:t>Priorities: </a:t>
            </a:r>
          </a:p>
          <a:p>
            <a:pPr marL="115888" indent="-115888">
              <a:buFont typeface="Arial" panose="020B0604020202020204" pitchFamily="34" charset="0"/>
              <a:buChar char="•"/>
            </a:pPr>
            <a:r>
              <a:rPr lang="en-US" sz="1600" dirty="0"/>
              <a:t>Financial reporting, audit and compliance</a:t>
            </a:r>
          </a:p>
          <a:p>
            <a:pPr marL="115888" indent="-115888">
              <a:buFont typeface="Arial" panose="020B0604020202020204" pitchFamily="34" charset="0"/>
              <a:buChar char="•"/>
            </a:pPr>
            <a:r>
              <a:rPr lang="en-US" sz="1600" dirty="0"/>
              <a:t>Planning</a:t>
            </a:r>
          </a:p>
          <a:p>
            <a:pPr marL="115888" indent="-115888">
              <a:buFont typeface="Arial" panose="020B0604020202020204" pitchFamily="34" charset="0"/>
              <a:buChar char="•"/>
            </a:pPr>
            <a:r>
              <a:rPr lang="en-US" sz="1600" dirty="0"/>
              <a:t>Treasury</a:t>
            </a:r>
          </a:p>
          <a:p>
            <a:pPr marL="115888" indent="-115888">
              <a:buFont typeface="Arial" panose="020B0604020202020204" pitchFamily="34" charset="0"/>
              <a:buChar char="•"/>
            </a:pPr>
            <a:r>
              <a:rPr lang="en-US" sz="1600" dirty="0"/>
              <a:t>Capital structure</a:t>
            </a:r>
          </a:p>
          <a:p>
            <a:pPr marL="115888" indent="-115888">
              <a:buFont typeface="Arial" panose="020B0604020202020204" pitchFamily="34" charset="0"/>
              <a:buChar char="•"/>
            </a:pPr>
            <a:r>
              <a:rPr lang="en-US" sz="1600" dirty="0"/>
              <a:t>Corporate portfolio management and Capital allocation</a:t>
            </a:r>
          </a:p>
          <a:p>
            <a:pPr marL="115888" indent="-115888">
              <a:buFont typeface="Arial" panose="020B0604020202020204" pitchFamily="34" charset="0"/>
              <a:buChar char="•"/>
            </a:pPr>
            <a:r>
              <a:rPr lang="en-US" sz="1600" dirty="0"/>
              <a:t>Mergers and acquisitions</a:t>
            </a:r>
          </a:p>
          <a:p>
            <a:pPr marL="115888" indent="-115888">
              <a:buFont typeface="Arial" panose="020B0604020202020204" pitchFamily="34" charset="0"/>
              <a:buChar char="•"/>
            </a:pPr>
            <a:r>
              <a:rPr lang="en-US" sz="1600" dirty="0"/>
              <a:t>Company voice in investor relations</a:t>
            </a:r>
          </a:p>
          <a:p>
            <a:pPr marL="115888" indent="-115888">
              <a:buFont typeface="Arial" panose="020B0604020202020204" pitchFamily="34" charset="0"/>
              <a:buChar char="•"/>
            </a:pPr>
            <a:r>
              <a:rPr lang="en-US" sz="1600" dirty="0"/>
              <a:t>Communications with the board</a:t>
            </a:r>
          </a:p>
          <a:p>
            <a:pPr marL="115888" indent="-115888">
              <a:buFont typeface="Arial" panose="020B0604020202020204" pitchFamily="34" charset="0"/>
              <a:buChar char="•"/>
            </a:pPr>
            <a:r>
              <a:rPr lang="en-US" sz="1600" dirty="0"/>
              <a:t>Leader in performance management</a:t>
            </a:r>
          </a:p>
          <a:p>
            <a:pPr marL="115888" indent="-115888">
              <a:buFont typeface="Arial" panose="020B0604020202020204" pitchFamily="34" charset="0"/>
              <a:buChar char="•"/>
            </a:pPr>
            <a:r>
              <a:rPr lang="en-US" sz="1600" dirty="0"/>
              <a:t>Special projects: ALWAYS</a:t>
            </a:r>
          </a:p>
          <a:p>
            <a:pPr marL="115888" indent="-115888">
              <a:buFont typeface="Arial" panose="020B0604020202020204" pitchFamily="34" charset="0"/>
              <a:buChar char="•"/>
            </a:pPr>
            <a:endParaRPr lang="en-US" sz="1600" dirty="0"/>
          </a:p>
          <a:p>
            <a:endParaRPr lang="en-US" sz="1600" dirty="0"/>
          </a:p>
          <a:p>
            <a:br>
              <a:rPr lang="en-US" sz="1600" b="1" dirty="0"/>
            </a:br>
            <a:endParaRPr sz="1600" dirty="0"/>
          </a:p>
        </p:txBody>
      </p:sp>
      <p:pic>
        <p:nvPicPr>
          <p:cNvPr id="25" name="Picture 4" descr="Picture 4">
            <a:extLst>
              <a:ext uri="{FF2B5EF4-FFF2-40B4-BE49-F238E27FC236}">
                <a16:creationId xmlns:a16="http://schemas.microsoft.com/office/drawing/2014/main" id="{EB9B5B1E-69CF-164E-9CB8-5BD935048BD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473201" y="99810"/>
            <a:ext cx="1084544" cy="10804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6"/>
                  <a:pt x="0" y="10800"/>
                </a:cubicBezTo>
                <a:cubicBezTo>
                  <a:pt x="0" y="16764"/>
                  <a:pt x="4835" y="21600"/>
                  <a:pt x="10800" y="21600"/>
                </a:cubicBezTo>
                <a:cubicBezTo>
                  <a:pt x="16765" y="21600"/>
                  <a:pt x="21600" y="16764"/>
                  <a:pt x="21600" y="10800"/>
                </a:cubicBezTo>
                <a:cubicBezTo>
                  <a:pt x="21600" y="4836"/>
                  <a:pt x="16765" y="0"/>
                  <a:pt x="10800" y="0"/>
                </a:cubicBezTo>
                <a:close/>
              </a:path>
            </a:pathLst>
          </a:custGeom>
          <a:ln w="38100" cap="rnd">
            <a:solidFill>
              <a:schemeClr val="accent6">
                <a:lumMod val="60000"/>
                <a:lumOff val="40000"/>
              </a:schemeClr>
            </a:solidFill>
          </a:ln>
        </p:spPr>
      </p:pic>
      <p:sp>
        <p:nvSpPr>
          <p:cNvPr id="13" name="TextBox 12">
            <a:extLst>
              <a:ext uri="{FF2B5EF4-FFF2-40B4-BE49-F238E27FC236}">
                <a16:creationId xmlns:a16="http://schemas.microsoft.com/office/drawing/2014/main" id="{A616B18E-F2FD-0148-92D4-BB31A0E4E0CE}"/>
              </a:ext>
            </a:extLst>
          </p:cNvPr>
          <p:cNvSpPr txBox="1"/>
          <p:nvPr/>
        </p:nvSpPr>
        <p:spPr>
          <a:xfrm>
            <a:off x="10683641" y="1198973"/>
            <a:ext cx="6096000" cy="369332"/>
          </a:xfrm>
          <a:prstGeom prst="rect">
            <a:avLst/>
          </a:prstGeom>
          <a:noFill/>
        </p:spPr>
        <p:txBody>
          <a:bodyPr wrap="square">
            <a:spAutoFit/>
          </a:bodyPr>
          <a:lstStyle/>
          <a:p>
            <a:r>
              <a:rPr lang="en-US" b="1" dirty="0">
                <a:solidFill>
                  <a:srgbClr val="00688C"/>
                </a:solidFill>
              </a:rPr>
              <a:t>CFO</a:t>
            </a:r>
            <a:endParaRPr lang="en-US" b="1" dirty="0"/>
          </a:p>
        </p:txBody>
      </p:sp>
    </p:spTree>
    <p:extLst>
      <p:ext uri="{BB962C8B-B14F-4D97-AF65-F5344CB8AC3E}">
        <p14:creationId xmlns:p14="http://schemas.microsoft.com/office/powerpoint/2010/main" val="152134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6</a:t>
            </a:fld>
            <a:endParaRPr lang="en-US" dirty="0"/>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1"/>
          </p:nvPr>
        </p:nvSpPr>
        <p:spPr>
          <a:xfrm>
            <a:off x="1127759" y="6423978"/>
            <a:ext cx="5745379" cy="365125"/>
          </a:xfrm>
        </p:spPr>
        <p:txBody>
          <a:bodyPr/>
          <a:lstStyle/>
          <a:p>
            <a:r>
              <a:rPr lang="en-US"/>
              <a:t>Copyright © 2021, Oracle and/or its affiliates  |  Confidential: Internal/Restricted/Highly Restricted</a:t>
            </a:r>
            <a:endParaRPr lang="en-US" dirty="0"/>
          </a:p>
        </p:txBody>
      </p:sp>
      <p:sp>
        <p:nvSpPr>
          <p:cNvPr id="58" name="Title 1">
            <a:extLst>
              <a:ext uri="{FF2B5EF4-FFF2-40B4-BE49-F238E27FC236}">
                <a16:creationId xmlns:a16="http://schemas.microsoft.com/office/drawing/2014/main" id="{3977188B-CB11-8F40-8B9B-098C1B2965DB}"/>
              </a:ext>
            </a:extLst>
          </p:cNvPr>
          <p:cNvSpPr txBox="1">
            <a:spLocks/>
          </p:cNvSpPr>
          <p:nvPr/>
        </p:nvSpPr>
        <p:spPr>
          <a:xfrm>
            <a:off x="711291" y="631879"/>
            <a:ext cx="10671048" cy="82296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GB" dirty="0"/>
              <a:t>Marketing Funnel Overview</a:t>
            </a:r>
          </a:p>
        </p:txBody>
      </p:sp>
      <p:sp>
        <p:nvSpPr>
          <p:cNvPr id="63" name="TextBox 32">
            <a:extLst>
              <a:ext uri="{FF2B5EF4-FFF2-40B4-BE49-F238E27FC236}">
                <a16:creationId xmlns:a16="http://schemas.microsoft.com/office/drawing/2014/main" id="{C1C6E733-4A91-944C-B6EC-72D4C2B3480A}"/>
              </a:ext>
            </a:extLst>
          </p:cNvPr>
          <p:cNvSpPr txBox="1"/>
          <p:nvPr/>
        </p:nvSpPr>
        <p:spPr>
          <a:xfrm rot="5400000">
            <a:off x="8854105" y="3574743"/>
            <a:ext cx="3742006"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8B8580"/>
                </a:solidFill>
              </a:defRPr>
            </a:lvl1pPr>
          </a:lstStyle>
          <a:p>
            <a:r>
              <a:rPr lang="en-US" sz="1400" b="1" spc="300" dirty="0">
                <a:solidFill>
                  <a:schemeClr val="tx1"/>
                </a:solidFill>
              </a:rPr>
              <a:t>CAMPAIGNS &amp; CONTENT</a:t>
            </a:r>
          </a:p>
        </p:txBody>
      </p:sp>
      <p:sp>
        <p:nvSpPr>
          <p:cNvPr id="64" name="Right Brace 33">
            <a:extLst>
              <a:ext uri="{FF2B5EF4-FFF2-40B4-BE49-F238E27FC236}">
                <a16:creationId xmlns:a16="http://schemas.microsoft.com/office/drawing/2014/main" id="{9BA1377F-DE7C-7D44-8D49-8212ECD4070C}"/>
              </a:ext>
            </a:extLst>
          </p:cNvPr>
          <p:cNvSpPr/>
          <p:nvPr/>
        </p:nvSpPr>
        <p:spPr>
          <a:xfrm>
            <a:off x="9989947" y="2117587"/>
            <a:ext cx="370842" cy="31983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8"/>
                  <a:pt x="10800" y="196"/>
                </a:cubicBezTo>
                <a:lnTo>
                  <a:pt x="10800" y="10604"/>
                </a:lnTo>
                <a:cubicBezTo>
                  <a:pt x="10800" y="10712"/>
                  <a:pt x="15635" y="10800"/>
                  <a:pt x="21600" y="10800"/>
                </a:cubicBezTo>
                <a:cubicBezTo>
                  <a:pt x="15635" y="10800"/>
                  <a:pt x="10800" y="10888"/>
                  <a:pt x="10800" y="10996"/>
                </a:cubicBezTo>
                <a:lnTo>
                  <a:pt x="10800" y="21404"/>
                </a:lnTo>
                <a:cubicBezTo>
                  <a:pt x="10800" y="21512"/>
                  <a:pt x="5965" y="21600"/>
                  <a:pt x="0" y="21600"/>
                </a:cubicBezTo>
              </a:path>
            </a:pathLst>
          </a:custGeom>
          <a:ln w="19050">
            <a:solidFill>
              <a:srgbClr val="8B8580"/>
            </a:solidFill>
            <a:miter/>
          </a:ln>
        </p:spPr>
        <p:txBody>
          <a:bodyPr lIns="45719" rIns="45719" anchor="ctr"/>
          <a:lstStyle/>
          <a:p>
            <a:pPr algn="ctr"/>
            <a:endParaRPr dirty="0"/>
          </a:p>
        </p:txBody>
      </p:sp>
      <p:grpSp>
        <p:nvGrpSpPr>
          <p:cNvPr id="5" name="Group 4">
            <a:extLst>
              <a:ext uri="{FF2B5EF4-FFF2-40B4-BE49-F238E27FC236}">
                <a16:creationId xmlns:a16="http://schemas.microsoft.com/office/drawing/2014/main" id="{50EFCF6E-46AC-4882-86BC-6F6B34F7CE84}"/>
              </a:ext>
            </a:extLst>
          </p:cNvPr>
          <p:cNvGrpSpPr/>
          <p:nvPr/>
        </p:nvGrpSpPr>
        <p:grpSpPr>
          <a:xfrm>
            <a:off x="6575345" y="2098932"/>
            <a:ext cx="3265355" cy="618922"/>
            <a:chOff x="6581571" y="2098932"/>
            <a:chExt cx="3265355" cy="618922"/>
          </a:xfrm>
        </p:grpSpPr>
        <p:sp>
          <p:nvSpPr>
            <p:cNvPr id="59" name="TextBox 10">
              <a:extLst>
                <a:ext uri="{FF2B5EF4-FFF2-40B4-BE49-F238E27FC236}">
                  <a16:creationId xmlns:a16="http://schemas.microsoft.com/office/drawing/2014/main" id="{9ABA3A74-8695-2944-8074-800FE81A3B11}"/>
                </a:ext>
              </a:extLst>
            </p:cNvPr>
            <p:cNvSpPr txBox="1"/>
            <p:nvPr/>
          </p:nvSpPr>
          <p:spPr>
            <a:xfrm>
              <a:off x="7024369" y="2224323"/>
              <a:ext cx="2822557"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8B8580"/>
                  </a:solidFill>
                </a:defRPr>
              </a:lvl1pPr>
            </a:lstStyle>
            <a:p>
              <a:r>
                <a:rPr sz="1600" b="1" dirty="0">
                  <a:solidFill>
                    <a:schemeClr val="tx1"/>
                  </a:solidFill>
                </a:rPr>
                <a:t>Top </a:t>
              </a:r>
              <a:r>
                <a:rPr lang="en-US" sz="1600" b="1" dirty="0">
                  <a:solidFill>
                    <a:schemeClr val="tx1"/>
                  </a:solidFill>
                </a:rPr>
                <a:t>of </a:t>
              </a:r>
              <a:r>
                <a:rPr sz="1600" b="1" dirty="0">
                  <a:solidFill>
                    <a:schemeClr val="tx1"/>
                  </a:solidFill>
                </a:rPr>
                <a:t>Funnel</a:t>
              </a:r>
            </a:p>
          </p:txBody>
        </p:sp>
        <p:sp>
          <p:nvSpPr>
            <p:cNvPr id="13" name="Right Brace 20">
              <a:extLst>
                <a:ext uri="{FF2B5EF4-FFF2-40B4-BE49-F238E27FC236}">
                  <a16:creationId xmlns:a16="http://schemas.microsoft.com/office/drawing/2014/main" id="{A09F235E-567F-EF45-9D5D-6EE003D74259}"/>
                </a:ext>
              </a:extLst>
            </p:cNvPr>
            <p:cNvSpPr/>
            <p:nvPr/>
          </p:nvSpPr>
          <p:spPr>
            <a:xfrm>
              <a:off x="6581571" y="2098932"/>
              <a:ext cx="253059" cy="6189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69"/>
                    <a:pt x="10800" y="1047"/>
                  </a:cubicBezTo>
                  <a:lnTo>
                    <a:pt x="10800" y="9753"/>
                  </a:lnTo>
                  <a:cubicBezTo>
                    <a:pt x="10800" y="10331"/>
                    <a:pt x="15635" y="10800"/>
                    <a:pt x="21600" y="10800"/>
                  </a:cubicBezTo>
                  <a:cubicBezTo>
                    <a:pt x="15635" y="10800"/>
                    <a:pt x="10800" y="11269"/>
                    <a:pt x="10800" y="11847"/>
                  </a:cubicBezTo>
                  <a:lnTo>
                    <a:pt x="10800" y="20553"/>
                  </a:lnTo>
                  <a:cubicBezTo>
                    <a:pt x="10800" y="21131"/>
                    <a:pt x="5965" y="21600"/>
                    <a:pt x="0" y="21600"/>
                  </a:cubicBezTo>
                </a:path>
              </a:pathLst>
            </a:custGeom>
            <a:ln w="19050">
              <a:solidFill>
                <a:srgbClr val="8B8580"/>
              </a:solidFill>
              <a:miter/>
            </a:ln>
          </p:spPr>
          <p:txBody>
            <a:bodyPr lIns="45719" rIns="45719" anchor="ctr"/>
            <a:lstStyle/>
            <a:p>
              <a:pPr algn="ctr"/>
              <a:endParaRPr/>
            </a:p>
          </p:txBody>
        </p:sp>
      </p:grpSp>
      <p:grpSp>
        <p:nvGrpSpPr>
          <p:cNvPr id="8" name="Group 7">
            <a:extLst>
              <a:ext uri="{FF2B5EF4-FFF2-40B4-BE49-F238E27FC236}">
                <a16:creationId xmlns:a16="http://schemas.microsoft.com/office/drawing/2014/main" id="{4F145044-74F1-4ACF-958C-CD039A079AAD}"/>
              </a:ext>
            </a:extLst>
          </p:cNvPr>
          <p:cNvGrpSpPr/>
          <p:nvPr/>
        </p:nvGrpSpPr>
        <p:grpSpPr>
          <a:xfrm>
            <a:off x="6575345" y="4012050"/>
            <a:ext cx="3223153" cy="1303890"/>
            <a:chOff x="6581571" y="4012050"/>
            <a:chExt cx="3223153" cy="1406770"/>
          </a:xfrm>
        </p:grpSpPr>
        <p:sp>
          <p:nvSpPr>
            <p:cNvPr id="61" name="TextBox 12">
              <a:extLst>
                <a:ext uri="{FF2B5EF4-FFF2-40B4-BE49-F238E27FC236}">
                  <a16:creationId xmlns:a16="http://schemas.microsoft.com/office/drawing/2014/main" id="{EC71DBFA-AF0B-3745-A70A-8EC41CB59E4A}"/>
                </a:ext>
              </a:extLst>
            </p:cNvPr>
            <p:cNvSpPr txBox="1"/>
            <p:nvPr/>
          </p:nvSpPr>
          <p:spPr>
            <a:xfrm>
              <a:off x="7024369" y="4517314"/>
              <a:ext cx="2780355" cy="630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8B8580"/>
                  </a:solidFill>
                </a:defRPr>
              </a:lvl1pPr>
            </a:lstStyle>
            <a:p>
              <a:r>
                <a:rPr lang="en-US" sz="1600" b="1" dirty="0">
                  <a:solidFill>
                    <a:srgbClr val="AE562C"/>
                  </a:solidFill>
                </a:rPr>
                <a:t>Optional: </a:t>
              </a:r>
              <a:r>
                <a:rPr sz="1600" b="1" dirty="0">
                  <a:solidFill>
                    <a:srgbClr val="AE562C"/>
                  </a:solidFill>
                </a:rPr>
                <a:t>Customer Marketing </a:t>
              </a:r>
              <a:r>
                <a:rPr lang="en-US" sz="1600" b="1" dirty="0">
                  <a:solidFill>
                    <a:srgbClr val="AE562C"/>
                  </a:solidFill>
                </a:rPr>
                <a:t>Material*</a:t>
              </a:r>
              <a:endParaRPr sz="1600" b="1" dirty="0">
                <a:solidFill>
                  <a:srgbClr val="AE562C"/>
                </a:solidFill>
              </a:endParaRPr>
            </a:p>
          </p:txBody>
        </p:sp>
        <p:sp>
          <p:nvSpPr>
            <p:cNvPr id="14" name="Right Brace 22">
              <a:extLst>
                <a:ext uri="{FF2B5EF4-FFF2-40B4-BE49-F238E27FC236}">
                  <a16:creationId xmlns:a16="http://schemas.microsoft.com/office/drawing/2014/main" id="{D63BBC7F-B857-1E43-91A6-4F96EACFFD32}"/>
                </a:ext>
              </a:extLst>
            </p:cNvPr>
            <p:cNvSpPr/>
            <p:nvPr/>
          </p:nvSpPr>
          <p:spPr>
            <a:xfrm>
              <a:off x="6581571" y="4012050"/>
              <a:ext cx="251349" cy="14067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06"/>
                    <a:pt x="10800" y="461"/>
                  </a:cubicBezTo>
                  <a:lnTo>
                    <a:pt x="10800" y="10339"/>
                  </a:lnTo>
                  <a:cubicBezTo>
                    <a:pt x="10800" y="10594"/>
                    <a:pt x="15635" y="10800"/>
                    <a:pt x="21600" y="10800"/>
                  </a:cubicBezTo>
                  <a:cubicBezTo>
                    <a:pt x="15635" y="10800"/>
                    <a:pt x="10800" y="11006"/>
                    <a:pt x="10800" y="11261"/>
                  </a:cubicBezTo>
                  <a:lnTo>
                    <a:pt x="10800" y="21139"/>
                  </a:lnTo>
                  <a:cubicBezTo>
                    <a:pt x="10800" y="21394"/>
                    <a:pt x="5965" y="21600"/>
                    <a:pt x="0" y="21600"/>
                  </a:cubicBezTo>
                </a:path>
              </a:pathLst>
            </a:custGeom>
            <a:ln w="19050">
              <a:solidFill>
                <a:srgbClr val="8B8580"/>
              </a:solidFill>
              <a:miter/>
            </a:ln>
          </p:spPr>
          <p:txBody>
            <a:bodyPr lIns="45719" rIns="45719" anchor="ctr"/>
            <a:lstStyle/>
            <a:p>
              <a:pPr algn="ctr"/>
              <a:endParaRPr/>
            </a:p>
          </p:txBody>
        </p:sp>
      </p:grpSp>
      <p:grpSp>
        <p:nvGrpSpPr>
          <p:cNvPr id="6" name="Group 5">
            <a:extLst>
              <a:ext uri="{FF2B5EF4-FFF2-40B4-BE49-F238E27FC236}">
                <a16:creationId xmlns:a16="http://schemas.microsoft.com/office/drawing/2014/main" id="{46B637E4-1FF4-4B47-90E2-6B2FC537CA4B}"/>
              </a:ext>
            </a:extLst>
          </p:cNvPr>
          <p:cNvGrpSpPr/>
          <p:nvPr/>
        </p:nvGrpSpPr>
        <p:grpSpPr>
          <a:xfrm>
            <a:off x="6573635" y="2754768"/>
            <a:ext cx="3267065" cy="618922"/>
            <a:chOff x="6579861" y="2754768"/>
            <a:chExt cx="3267065" cy="618922"/>
          </a:xfrm>
        </p:grpSpPr>
        <p:sp>
          <p:nvSpPr>
            <p:cNvPr id="65" name="TextBox 15">
              <a:extLst>
                <a:ext uri="{FF2B5EF4-FFF2-40B4-BE49-F238E27FC236}">
                  <a16:creationId xmlns:a16="http://schemas.microsoft.com/office/drawing/2014/main" id="{EAD46867-6C08-4F4C-B9E7-DAF677ADBE95}"/>
                </a:ext>
              </a:extLst>
            </p:cNvPr>
            <p:cNvSpPr txBox="1"/>
            <p:nvPr/>
          </p:nvSpPr>
          <p:spPr>
            <a:xfrm>
              <a:off x="7024369" y="2882270"/>
              <a:ext cx="2822557"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8B8580"/>
                  </a:solidFill>
                </a:defRPr>
              </a:lvl1pPr>
            </a:lstStyle>
            <a:p>
              <a:r>
                <a:rPr sz="1600" b="1" dirty="0">
                  <a:solidFill>
                    <a:schemeClr val="tx1"/>
                  </a:solidFill>
                </a:rPr>
                <a:t>Middle </a:t>
              </a:r>
              <a:r>
                <a:rPr lang="en-US" sz="1600" b="1" dirty="0">
                  <a:solidFill>
                    <a:schemeClr val="tx1"/>
                  </a:solidFill>
                </a:rPr>
                <a:t>of </a:t>
              </a:r>
              <a:r>
                <a:rPr sz="1600" b="1" dirty="0">
                  <a:solidFill>
                    <a:schemeClr val="tx1"/>
                  </a:solidFill>
                </a:rPr>
                <a:t>Funnel</a:t>
              </a:r>
            </a:p>
          </p:txBody>
        </p:sp>
        <p:sp>
          <p:nvSpPr>
            <p:cNvPr id="15" name="Right Brace 13">
              <a:extLst>
                <a:ext uri="{FF2B5EF4-FFF2-40B4-BE49-F238E27FC236}">
                  <a16:creationId xmlns:a16="http://schemas.microsoft.com/office/drawing/2014/main" id="{5FDAF416-0E4A-614A-B836-9F0D6AEABF4F}"/>
                </a:ext>
              </a:extLst>
            </p:cNvPr>
            <p:cNvSpPr/>
            <p:nvPr/>
          </p:nvSpPr>
          <p:spPr>
            <a:xfrm>
              <a:off x="6579861" y="2754768"/>
              <a:ext cx="253059" cy="6189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69"/>
                    <a:pt x="10800" y="1047"/>
                  </a:cubicBezTo>
                  <a:lnTo>
                    <a:pt x="10800" y="9753"/>
                  </a:lnTo>
                  <a:cubicBezTo>
                    <a:pt x="10800" y="10331"/>
                    <a:pt x="15635" y="10800"/>
                    <a:pt x="21600" y="10800"/>
                  </a:cubicBezTo>
                  <a:cubicBezTo>
                    <a:pt x="15635" y="10800"/>
                    <a:pt x="10800" y="11269"/>
                    <a:pt x="10800" y="11847"/>
                  </a:cubicBezTo>
                  <a:lnTo>
                    <a:pt x="10800" y="20553"/>
                  </a:lnTo>
                  <a:cubicBezTo>
                    <a:pt x="10800" y="21131"/>
                    <a:pt x="5965" y="21600"/>
                    <a:pt x="0" y="21600"/>
                  </a:cubicBezTo>
                </a:path>
              </a:pathLst>
            </a:custGeom>
            <a:ln w="19050">
              <a:solidFill>
                <a:srgbClr val="8B8580"/>
              </a:solidFill>
              <a:miter/>
            </a:ln>
          </p:spPr>
          <p:txBody>
            <a:bodyPr lIns="45719" rIns="45719" anchor="ctr"/>
            <a:lstStyle/>
            <a:p>
              <a:pPr algn="ctr"/>
              <a:endParaRPr/>
            </a:p>
          </p:txBody>
        </p:sp>
      </p:grpSp>
      <p:grpSp>
        <p:nvGrpSpPr>
          <p:cNvPr id="7" name="Group 6">
            <a:extLst>
              <a:ext uri="{FF2B5EF4-FFF2-40B4-BE49-F238E27FC236}">
                <a16:creationId xmlns:a16="http://schemas.microsoft.com/office/drawing/2014/main" id="{CEA75693-5114-4E05-92E7-13B85527DBB6}"/>
              </a:ext>
            </a:extLst>
          </p:cNvPr>
          <p:cNvGrpSpPr/>
          <p:nvPr/>
        </p:nvGrpSpPr>
        <p:grpSpPr>
          <a:xfrm>
            <a:off x="6602747" y="3390049"/>
            <a:ext cx="3237953" cy="618921"/>
            <a:chOff x="6608973" y="3390049"/>
            <a:chExt cx="3237953" cy="618921"/>
          </a:xfrm>
        </p:grpSpPr>
        <p:sp>
          <p:nvSpPr>
            <p:cNvPr id="66" name="TextBox 16">
              <a:extLst>
                <a:ext uri="{FF2B5EF4-FFF2-40B4-BE49-F238E27FC236}">
                  <a16:creationId xmlns:a16="http://schemas.microsoft.com/office/drawing/2014/main" id="{63196EAC-2D60-0B43-9B83-6E0EAA24980B}"/>
                </a:ext>
              </a:extLst>
            </p:cNvPr>
            <p:cNvSpPr txBox="1"/>
            <p:nvPr/>
          </p:nvSpPr>
          <p:spPr>
            <a:xfrm>
              <a:off x="7024369" y="3559354"/>
              <a:ext cx="2822557"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8B8580"/>
                  </a:solidFill>
                </a:defRPr>
              </a:lvl1pPr>
            </a:lstStyle>
            <a:p>
              <a:r>
                <a:rPr sz="1600" b="1" dirty="0">
                  <a:solidFill>
                    <a:schemeClr val="tx1"/>
                  </a:solidFill>
                </a:rPr>
                <a:t>Bottom </a:t>
              </a:r>
              <a:r>
                <a:rPr lang="en-US" sz="1600" b="1" dirty="0">
                  <a:solidFill>
                    <a:schemeClr val="tx1"/>
                  </a:solidFill>
                </a:rPr>
                <a:t>of </a:t>
              </a:r>
              <a:r>
                <a:rPr sz="1600" b="1" dirty="0">
                  <a:solidFill>
                    <a:schemeClr val="tx1"/>
                  </a:solidFill>
                </a:rPr>
                <a:t>Funnel</a:t>
              </a:r>
            </a:p>
          </p:txBody>
        </p:sp>
        <p:sp>
          <p:nvSpPr>
            <p:cNvPr id="16" name="Right Brace 14">
              <a:extLst>
                <a:ext uri="{FF2B5EF4-FFF2-40B4-BE49-F238E27FC236}">
                  <a16:creationId xmlns:a16="http://schemas.microsoft.com/office/drawing/2014/main" id="{6E5B630C-EC4C-384C-B6F8-F2FB94A99F5B}"/>
                </a:ext>
              </a:extLst>
            </p:cNvPr>
            <p:cNvSpPr/>
            <p:nvPr/>
          </p:nvSpPr>
          <p:spPr>
            <a:xfrm>
              <a:off x="6608973" y="3390049"/>
              <a:ext cx="223947" cy="618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69"/>
                    <a:pt x="10800" y="1047"/>
                  </a:cubicBezTo>
                  <a:lnTo>
                    <a:pt x="10800" y="9753"/>
                  </a:lnTo>
                  <a:cubicBezTo>
                    <a:pt x="10800" y="10331"/>
                    <a:pt x="15635" y="10800"/>
                    <a:pt x="21600" y="10800"/>
                  </a:cubicBezTo>
                  <a:cubicBezTo>
                    <a:pt x="15635" y="10800"/>
                    <a:pt x="10800" y="11269"/>
                    <a:pt x="10800" y="11847"/>
                  </a:cubicBezTo>
                  <a:lnTo>
                    <a:pt x="10800" y="20553"/>
                  </a:lnTo>
                  <a:cubicBezTo>
                    <a:pt x="10800" y="21131"/>
                    <a:pt x="5965" y="21600"/>
                    <a:pt x="0" y="21600"/>
                  </a:cubicBezTo>
                </a:path>
              </a:pathLst>
            </a:custGeom>
            <a:ln w="19050">
              <a:solidFill>
                <a:srgbClr val="8B8580"/>
              </a:solidFill>
              <a:miter/>
            </a:ln>
          </p:spPr>
          <p:txBody>
            <a:bodyPr lIns="45719" rIns="45719" anchor="ctr"/>
            <a:lstStyle/>
            <a:p>
              <a:pPr algn="ctr"/>
              <a:endParaRPr/>
            </a:p>
          </p:txBody>
        </p:sp>
      </p:grpSp>
      <p:grpSp>
        <p:nvGrpSpPr>
          <p:cNvPr id="23" name="Group 22">
            <a:extLst>
              <a:ext uri="{FF2B5EF4-FFF2-40B4-BE49-F238E27FC236}">
                <a16:creationId xmlns:a16="http://schemas.microsoft.com/office/drawing/2014/main" id="{10D7D6D4-B658-40F9-B66B-1FCEAD704D6B}"/>
              </a:ext>
            </a:extLst>
          </p:cNvPr>
          <p:cNvGrpSpPr/>
          <p:nvPr/>
        </p:nvGrpSpPr>
        <p:grpSpPr>
          <a:xfrm>
            <a:off x="1127759" y="2050400"/>
            <a:ext cx="5341400" cy="3270270"/>
            <a:chOff x="-1547161" y="2050400"/>
            <a:chExt cx="4217670" cy="3270270"/>
          </a:xfrm>
        </p:grpSpPr>
        <p:sp>
          <p:nvSpPr>
            <p:cNvPr id="36" name="Freeform: Shape 35">
              <a:extLst>
                <a:ext uri="{FF2B5EF4-FFF2-40B4-BE49-F238E27FC236}">
                  <a16:creationId xmlns:a16="http://schemas.microsoft.com/office/drawing/2014/main" id="{89DBC174-D267-47D5-8E57-300E0DA9F8D0}"/>
                </a:ext>
              </a:extLst>
            </p:cNvPr>
            <p:cNvSpPr/>
            <p:nvPr/>
          </p:nvSpPr>
          <p:spPr>
            <a:xfrm>
              <a:off x="-1547161" y="2050400"/>
              <a:ext cx="4217670" cy="667455"/>
            </a:xfrm>
            <a:custGeom>
              <a:avLst/>
              <a:gdLst>
                <a:gd name="connsiteX0" fmla="*/ 0 w 4217670"/>
                <a:gd name="connsiteY0" fmla="*/ 0 h 667455"/>
                <a:gd name="connsiteX1" fmla="*/ 4217670 w 4217670"/>
                <a:gd name="connsiteY1" fmla="*/ 0 h 667455"/>
                <a:gd name="connsiteX2" fmla="*/ 3664526 w 4217670"/>
                <a:gd name="connsiteY2" fmla="*/ 667455 h 667455"/>
                <a:gd name="connsiteX3" fmla="*/ 553144 w 4217670"/>
                <a:gd name="connsiteY3" fmla="*/ 667455 h 667455"/>
              </a:gdLst>
              <a:ahLst/>
              <a:cxnLst>
                <a:cxn ang="0">
                  <a:pos x="connsiteX0" y="connsiteY0"/>
                </a:cxn>
                <a:cxn ang="0">
                  <a:pos x="connsiteX1" y="connsiteY1"/>
                </a:cxn>
                <a:cxn ang="0">
                  <a:pos x="connsiteX2" y="connsiteY2"/>
                </a:cxn>
                <a:cxn ang="0">
                  <a:pos x="connsiteX3" y="connsiteY3"/>
                </a:cxn>
              </a:cxnLst>
              <a:rect l="l" t="t" r="r" b="b"/>
              <a:pathLst>
                <a:path w="4217670" h="667455">
                  <a:moveTo>
                    <a:pt x="0" y="0"/>
                  </a:moveTo>
                  <a:lnTo>
                    <a:pt x="4217670" y="0"/>
                  </a:lnTo>
                  <a:lnTo>
                    <a:pt x="3664526" y="667455"/>
                  </a:lnTo>
                  <a:lnTo>
                    <a:pt x="553144" y="667455"/>
                  </a:lnTo>
                  <a:close/>
                </a:path>
              </a:pathLst>
            </a:custGeom>
            <a:solidFill>
              <a:srgbClr val="0068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100" b="1" dirty="0"/>
                <a:t>Awareness</a:t>
              </a:r>
            </a:p>
          </p:txBody>
        </p:sp>
        <p:sp>
          <p:nvSpPr>
            <p:cNvPr id="39" name="Freeform: Shape 38">
              <a:extLst>
                <a:ext uri="{FF2B5EF4-FFF2-40B4-BE49-F238E27FC236}">
                  <a16:creationId xmlns:a16="http://schemas.microsoft.com/office/drawing/2014/main" id="{6DF21F79-C0C4-4AAE-BAFA-BEFBD164C939}"/>
                </a:ext>
              </a:extLst>
            </p:cNvPr>
            <p:cNvSpPr/>
            <p:nvPr/>
          </p:nvSpPr>
          <p:spPr>
            <a:xfrm rot="10800000">
              <a:off x="-955574" y="2776284"/>
              <a:ext cx="3050200" cy="558648"/>
            </a:xfrm>
            <a:custGeom>
              <a:avLst/>
              <a:gdLst>
                <a:gd name="connsiteX0" fmla="*/ 3050200 w 3050200"/>
                <a:gd name="connsiteY0" fmla="*/ 558648 h 558648"/>
                <a:gd name="connsiteX1" fmla="*/ 0 w 3050200"/>
                <a:gd name="connsiteY1" fmla="*/ 558648 h 558648"/>
                <a:gd name="connsiteX2" fmla="*/ 462972 w 3050200"/>
                <a:gd name="connsiteY2" fmla="*/ 0 h 558648"/>
                <a:gd name="connsiteX3" fmla="*/ 2587228 w 3050200"/>
                <a:gd name="connsiteY3" fmla="*/ 0 h 558648"/>
              </a:gdLst>
              <a:ahLst/>
              <a:cxnLst>
                <a:cxn ang="0">
                  <a:pos x="connsiteX0" y="connsiteY0"/>
                </a:cxn>
                <a:cxn ang="0">
                  <a:pos x="connsiteX1" y="connsiteY1"/>
                </a:cxn>
                <a:cxn ang="0">
                  <a:pos x="connsiteX2" y="connsiteY2"/>
                </a:cxn>
                <a:cxn ang="0">
                  <a:pos x="connsiteX3" y="connsiteY3"/>
                </a:cxn>
              </a:cxnLst>
              <a:rect l="l" t="t" r="r" b="b"/>
              <a:pathLst>
                <a:path w="3050200" h="558648">
                  <a:moveTo>
                    <a:pt x="3050200" y="558648"/>
                  </a:moveTo>
                  <a:lnTo>
                    <a:pt x="0" y="558648"/>
                  </a:lnTo>
                  <a:lnTo>
                    <a:pt x="462972" y="0"/>
                  </a:lnTo>
                  <a:lnTo>
                    <a:pt x="2587228" y="0"/>
                  </a:lnTo>
                  <a:close/>
                </a:path>
              </a:pathLst>
            </a:cu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42">
              <a:extLst>
                <a:ext uri="{FF2B5EF4-FFF2-40B4-BE49-F238E27FC236}">
                  <a16:creationId xmlns:a16="http://schemas.microsoft.com/office/drawing/2014/main" id="{F9939F74-A227-4108-96C8-1C5A8A58EB58}"/>
                </a:ext>
              </a:extLst>
            </p:cNvPr>
            <p:cNvSpPr/>
            <p:nvPr/>
          </p:nvSpPr>
          <p:spPr>
            <a:xfrm>
              <a:off x="-481113" y="3388033"/>
              <a:ext cx="2043652" cy="618921"/>
            </a:xfrm>
            <a:custGeom>
              <a:avLst/>
              <a:gdLst>
                <a:gd name="connsiteX0" fmla="*/ 0 w 2043652"/>
                <a:gd name="connsiteY0" fmla="*/ 0 h 618921"/>
                <a:gd name="connsiteX1" fmla="*/ 2043652 w 2043652"/>
                <a:gd name="connsiteY1" fmla="*/ 0 h 618921"/>
                <a:gd name="connsiteX2" fmla="*/ 1530730 w 2043652"/>
                <a:gd name="connsiteY2" fmla="*/ 618921 h 618921"/>
                <a:gd name="connsiteX3" fmla="*/ 512922 w 2043652"/>
                <a:gd name="connsiteY3" fmla="*/ 618921 h 618921"/>
              </a:gdLst>
              <a:ahLst/>
              <a:cxnLst>
                <a:cxn ang="0">
                  <a:pos x="connsiteX0" y="connsiteY0"/>
                </a:cxn>
                <a:cxn ang="0">
                  <a:pos x="connsiteX1" y="connsiteY1"/>
                </a:cxn>
                <a:cxn ang="0">
                  <a:pos x="connsiteX2" y="connsiteY2"/>
                </a:cxn>
                <a:cxn ang="0">
                  <a:pos x="connsiteX3" y="connsiteY3"/>
                </a:cxn>
              </a:cxnLst>
              <a:rect l="l" t="t" r="r" b="b"/>
              <a:pathLst>
                <a:path w="2043652" h="618921">
                  <a:moveTo>
                    <a:pt x="0" y="0"/>
                  </a:moveTo>
                  <a:lnTo>
                    <a:pt x="2043652" y="0"/>
                  </a:lnTo>
                  <a:lnTo>
                    <a:pt x="1530730" y="618921"/>
                  </a:lnTo>
                  <a:lnTo>
                    <a:pt x="512922" y="618921"/>
                  </a:lnTo>
                  <a:close/>
                </a:path>
              </a:pathLst>
            </a:custGeom>
            <a:solidFill>
              <a:srgbClr val="418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100" b="1" dirty="0"/>
                <a:t>Conversion</a:t>
              </a:r>
            </a:p>
          </p:txBody>
        </p:sp>
        <p:sp>
          <p:nvSpPr>
            <p:cNvPr id="48" name="Freeform: Shape 47">
              <a:extLst>
                <a:ext uri="{FF2B5EF4-FFF2-40B4-BE49-F238E27FC236}">
                  <a16:creationId xmlns:a16="http://schemas.microsoft.com/office/drawing/2014/main" id="{803D5038-6A1A-43DD-9800-38A91AE074C5}"/>
                </a:ext>
              </a:extLst>
            </p:cNvPr>
            <p:cNvSpPr/>
            <p:nvPr/>
          </p:nvSpPr>
          <p:spPr>
            <a:xfrm rot="10800000">
              <a:off x="49109" y="4039512"/>
              <a:ext cx="968364" cy="618921"/>
            </a:xfrm>
            <a:custGeom>
              <a:avLst/>
              <a:gdLst>
                <a:gd name="connsiteX0" fmla="*/ 968364 w 968364"/>
                <a:gd name="connsiteY0" fmla="*/ 618921 h 618921"/>
                <a:gd name="connsiteX1" fmla="*/ 0 w 968364"/>
                <a:gd name="connsiteY1" fmla="*/ 618921 h 618921"/>
                <a:gd name="connsiteX2" fmla="*/ 212854 w 968364"/>
                <a:gd name="connsiteY2" fmla="*/ 362079 h 618921"/>
                <a:gd name="connsiteX3" fmla="*/ 212854 w 968364"/>
                <a:gd name="connsiteY3" fmla="*/ 0 h 618921"/>
                <a:gd name="connsiteX4" fmla="*/ 755510 w 968364"/>
                <a:gd name="connsiteY4" fmla="*/ 0 h 618921"/>
                <a:gd name="connsiteX5" fmla="*/ 755510 w 968364"/>
                <a:gd name="connsiteY5" fmla="*/ 362079 h 61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364" h="618921">
                  <a:moveTo>
                    <a:pt x="968364" y="618921"/>
                  </a:moveTo>
                  <a:lnTo>
                    <a:pt x="0" y="618921"/>
                  </a:lnTo>
                  <a:lnTo>
                    <a:pt x="212854" y="362079"/>
                  </a:lnTo>
                  <a:lnTo>
                    <a:pt x="212854" y="0"/>
                  </a:lnTo>
                  <a:lnTo>
                    <a:pt x="755510" y="0"/>
                  </a:lnTo>
                  <a:lnTo>
                    <a:pt x="755510" y="3620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6F792C56-D540-4FC1-803E-94DBC3A9DAF9}"/>
                </a:ext>
              </a:extLst>
            </p:cNvPr>
            <p:cNvSpPr/>
            <p:nvPr/>
          </p:nvSpPr>
          <p:spPr>
            <a:xfrm>
              <a:off x="262040" y="4701749"/>
              <a:ext cx="542499" cy="618921"/>
            </a:xfrm>
            <a:prstGeom prst="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3" name="TextBox 16">
              <a:extLst>
                <a:ext uri="{FF2B5EF4-FFF2-40B4-BE49-F238E27FC236}">
                  <a16:creationId xmlns:a16="http://schemas.microsoft.com/office/drawing/2014/main" id="{7C0F54DD-E3D1-467D-8C27-4F769473D6DB}"/>
                </a:ext>
              </a:extLst>
            </p:cNvPr>
            <p:cNvSpPr txBox="1"/>
            <p:nvPr/>
          </p:nvSpPr>
          <p:spPr>
            <a:xfrm>
              <a:off x="123297" y="4219773"/>
              <a:ext cx="819983"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solidFill>
                    <a:srgbClr val="8B8580"/>
                  </a:solidFill>
                </a:defRPr>
              </a:lvl1pPr>
            </a:lstStyle>
            <a:p>
              <a:pPr algn="ctr"/>
              <a:r>
                <a:rPr lang="en-US" sz="1100" b="1" dirty="0">
                  <a:solidFill>
                    <a:schemeClr val="bg1"/>
                  </a:solidFill>
                </a:rPr>
                <a:t>Loyalty</a:t>
              </a:r>
              <a:endParaRPr sz="1100" b="1" dirty="0">
                <a:solidFill>
                  <a:schemeClr val="bg1"/>
                </a:solidFill>
              </a:endParaRPr>
            </a:p>
          </p:txBody>
        </p:sp>
        <p:sp>
          <p:nvSpPr>
            <p:cNvPr id="54" name="TextBox 16">
              <a:extLst>
                <a:ext uri="{FF2B5EF4-FFF2-40B4-BE49-F238E27FC236}">
                  <a16:creationId xmlns:a16="http://schemas.microsoft.com/office/drawing/2014/main" id="{6D5AA648-AF75-430E-A5A4-D8D47EA6ED7A}"/>
                </a:ext>
              </a:extLst>
            </p:cNvPr>
            <p:cNvSpPr txBox="1"/>
            <p:nvPr/>
          </p:nvSpPr>
          <p:spPr>
            <a:xfrm>
              <a:off x="123297" y="4891794"/>
              <a:ext cx="819983"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solidFill>
                    <a:srgbClr val="8B8580"/>
                  </a:solidFill>
                </a:defRPr>
              </a:lvl1pPr>
            </a:lstStyle>
            <a:p>
              <a:pPr algn="ctr"/>
              <a:r>
                <a:rPr lang="en-US" sz="1100" b="1" dirty="0">
                  <a:solidFill>
                    <a:schemeClr val="bg1"/>
                  </a:solidFill>
                </a:rPr>
                <a:t>Advocacy</a:t>
              </a:r>
              <a:endParaRPr sz="1100" b="1" dirty="0">
                <a:solidFill>
                  <a:schemeClr val="bg1"/>
                </a:solidFill>
              </a:endParaRPr>
            </a:p>
          </p:txBody>
        </p:sp>
        <p:sp>
          <p:nvSpPr>
            <p:cNvPr id="55" name="TextBox 16">
              <a:extLst>
                <a:ext uri="{FF2B5EF4-FFF2-40B4-BE49-F238E27FC236}">
                  <a16:creationId xmlns:a16="http://schemas.microsoft.com/office/drawing/2014/main" id="{425F0CC1-63B0-451F-8584-31F7308AF0B9}"/>
                </a:ext>
              </a:extLst>
            </p:cNvPr>
            <p:cNvSpPr txBox="1"/>
            <p:nvPr/>
          </p:nvSpPr>
          <p:spPr>
            <a:xfrm>
              <a:off x="-21982" y="2886561"/>
              <a:ext cx="1139236"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solidFill>
                    <a:srgbClr val="8B8580"/>
                  </a:solidFill>
                </a:defRPr>
              </a:lvl1pPr>
            </a:lstStyle>
            <a:p>
              <a:pPr algn="ctr"/>
              <a:r>
                <a:rPr lang="en-US" sz="1100" b="1" dirty="0">
                  <a:solidFill>
                    <a:schemeClr val="bg1"/>
                  </a:solidFill>
                </a:rPr>
                <a:t>Consideration</a:t>
              </a:r>
              <a:endParaRPr sz="1100" b="1" dirty="0">
                <a:solidFill>
                  <a:schemeClr val="bg1"/>
                </a:solidFill>
              </a:endParaRPr>
            </a:p>
          </p:txBody>
        </p:sp>
      </p:grpSp>
      <p:sp>
        <p:nvSpPr>
          <p:cNvPr id="28" name="Text Placeholder 2">
            <a:extLst>
              <a:ext uri="{FF2B5EF4-FFF2-40B4-BE49-F238E27FC236}">
                <a16:creationId xmlns:a16="http://schemas.microsoft.com/office/drawing/2014/main" id="{56F0CF96-36B4-C94C-8D72-AF8D0A18828D}"/>
              </a:ext>
            </a:extLst>
          </p:cNvPr>
          <p:cNvSpPr txBox="1">
            <a:spLocks/>
          </p:cNvSpPr>
          <p:nvPr/>
        </p:nvSpPr>
        <p:spPr>
          <a:xfrm>
            <a:off x="809661" y="1050504"/>
            <a:ext cx="10671048" cy="621827"/>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solidFill>
                <a:latin typeface="Oracle Sans Tab" panose="020B0503020204020204" pitchFamily="34" charset="0"/>
                <a:cs typeface="Oracle Sans Tab" panose="020B0503020204020204" pitchFamily="34" charset="0"/>
              </a:rPr>
              <a:t>From the initial stages when someone learns about NetSuite to the purchasing stage, the marketing funnels helps convert from lead to customer.</a:t>
            </a:r>
          </a:p>
        </p:txBody>
      </p:sp>
      <p:sp>
        <p:nvSpPr>
          <p:cNvPr id="29" name="TextBox 12">
            <a:extLst>
              <a:ext uri="{FF2B5EF4-FFF2-40B4-BE49-F238E27FC236}">
                <a16:creationId xmlns:a16="http://schemas.microsoft.com/office/drawing/2014/main" id="{B1088BA2-469C-494B-8BE0-92A40A7EDCF2}"/>
              </a:ext>
            </a:extLst>
          </p:cNvPr>
          <p:cNvSpPr txBox="1"/>
          <p:nvPr/>
        </p:nvSpPr>
        <p:spPr>
          <a:xfrm>
            <a:off x="2991759" y="5690582"/>
            <a:ext cx="62084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solidFill>
                  <a:srgbClr val="8B8580"/>
                </a:solidFill>
              </a:defRPr>
            </a:lvl1pPr>
          </a:lstStyle>
          <a:p>
            <a:pPr lvl="0">
              <a:defRPr/>
            </a:pPr>
            <a:r>
              <a:rPr lang="en-US" sz="1600" dirty="0">
                <a:solidFill>
                  <a:srgbClr val="AE562C"/>
                </a:solidFill>
              </a:rPr>
              <a:t>*Add your organization’s value to the customer marketing section of the funnel. More info on customization in the appendix*</a:t>
            </a:r>
          </a:p>
        </p:txBody>
      </p:sp>
    </p:spTree>
    <p:extLst>
      <p:ext uri="{BB962C8B-B14F-4D97-AF65-F5344CB8AC3E}">
        <p14:creationId xmlns:p14="http://schemas.microsoft.com/office/powerpoint/2010/main" val="66773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7</a:t>
            </a:fld>
            <a:endParaRPr lang="en-US" dirty="0"/>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1"/>
          </p:nvPr>
        </p:nvSpPr>
        <p:spPr>
          <a:xfrm>
            <a:off x="1127759" y="6423978"/>
            <a:ext cx="5745379" cy="365125"/>
          </a:xfrm>
        </p:spPr>
        <p:txBody>
          <a:bodyPr/>
          <a:lstStyle/>
          <a:p>
            <a:r>
              <a:rPr lang="en-US"/>
              <a:t>Copyright © 2021, Oracle and/or its affiliates  |  Confidential: Internal/Restricted/Highly Restricted</a:t>
            </a:r>
            <a:endParaRPr lang="en-US" dirty="0"/>
          </a:p>
        </p:txBody>
      </p:sp>
      <p:sp>
        <p:nvSpPr>
          <p:cNvPr id="58" name="Title 1">
            <a:extLst>
              <a:ext uri="{FF2B5EF4-FFF2-40B4-BE49-F238E27FC236}">
                <a16:creationId xmlns:a16="http://schemas.microsoft.com/office/drawing/2014/main" id="{3977188B-CB11-8F40-8B9B-098C1B2965DB}"/>
              </a:ext>
            </a:extLst>
          </p:cNvPr>
          <p:cNvSpPr txBox="1">
            <a:spLocks/>
          </p:cNvSpPr>
          <p:nvPr/>
        </p:nvSpPr>
        <p:spPr>
          <a:xfrm>
            <a:off x="711291" y="631879"/>
            <a:ext cx="10671048" cy="82296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US" dirty="0"/>
              <a:t>Campaign in a Box Structure + QuickBooks Marketing Assets to Include:</a:t>
            </a:r>
          </a:p>
        </p:txBody>
      </p:sp>
      <p:sp>
        <p:nvSpPr>
          <p:cNvPr id="40" name="Rectangle 39">
            <a:extLst>
              <a:ext uri="{FF2B5EF4-FFF2-40B4-BE49-F238E27FC236}">
                <a16:creationId xmlns:a16="http://schemas.microsoft.com/office/drawing/2014/main" id="{BC6A4A25-7EB6-5646-AECE-077BBF63DBD1}"/>
              </a:ext>
            </a:extLst>
          </p:cNvPr>
          <p:cNvSpPr/>
          <p:nvPr/>
        </p:nvSpPr>
        <p:spPr>
          <a:xfrm>
            <a:off x="633695" y="1934303"/>
            <a:ext cx="1620648" cy="769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12D2A"/>
                </a:solidFill>
                <a:effectLst/>
                <a:uLnTx/>
                <a:uFillTx/>
                <a:latin typeface="Oracle Sans"/>
                <a:ea typeface="+mn-ea"/>
                <a:cs typeface="+mn-cs"/>
              </a:rPr>
              <a:t>Top of Funnel:</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12D2A"/>
                </a:solidFill>
                <a:effectLst/>
                <a:uLnTx/>
                <a:uFillTx/>
                <a:latin typeface="Oracle Sans"/>
                <a:ea typeface="+mn-ea"/>
                <a:cs typeface="+mn-cs"/>
              </a:rPr>
              <a:t>Asset/</a:t>
            </a:r>
            <a:r>
              <a:rPr kumimoji="0" lang="en-US" sz="1300" b="1" i="0" u="none" strike="noStrike" kern="1200" cap="none" spc="0" normalizeH="0" baseline="0" noProof="0" dirty="0">
                <a:ln>
                  <a:noFill/>
                </a:ln>
                <a:solidFill>
                  <a:schemeClr val="tx1"/>
                </a:solidFill>
                <a:effectLst/>
                <a:uLnTx/>
                <a:uFillTx/>
                <a:latin typeface="Oracle Sans"/>
                <a:ea typeface="+mn-ea"/>
                <a:cs typeface="+mn-cs"/>
              </a:rPr>
              <a:t>Email</a:t>
            </a:r>
            <a:r>
              <a:rPr kumimoji="0" lang="en-US" sz="1300" b="1" i="0" u="none" strike="noStrike" kern="1200" cap="none" spc="0" normalizeH="0" baseline="0" noProof="0" dirty="0">
                <a:ln>
                  <a:noFill/>
                </a:ln>
                <a:solidFill>
                  <a:srgbClr val="312D2A"/>
                </a:solidFill>
                <a:effectLst/>
                <a:uLnTx/>
                <a:uFillTx/>
                <a:latin typeface="Oracle Sans"/>
                <a:ea typeface="+mn-ea"/>
                <a:cs typeface="+mn-cs"/>
              </a:rPr>
              <a:t> #1 and #2</a:t>
            </a:r>
          </a:p>
        </p:txBody>
      </p:sp>
      <p:sp>
        <p:nvSpPr>
          <p:cNvPr id="41" name="Rectangle 40">
            <a:extLst>
              <a:ext uri="{FF2B5EF4-FFF2-40B4-BE49-F238E27FC236}">
                <a16:creationId xmlns:a16="http://schemas.microsoft.com/office/drawing/2014/main" id="{E2B1C206-7150-BA47-8F7C-83560905765A}"/>
              </a:ext>
            </a:extLst>
          </p:cNvPr>
          <p:cNvSpPr/>
          <p:nvPr/>
        </p:nvSpPr>
        <p:spPr>
          <a:xfrm>
            <a:off x="633695" y="3361975"/>
            <a:ext cx="1620648" cy="769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12D2A"/>
                </a:solidFill>
                <a:effectLst/>
                <a:uLnTx/>
                <a:uFillTx/>
                <a:latin typeface="Oracle Sans"/>
                <a:ea typeface="+mn-ea"/>
                <a:cs typeface="+mn-cs"/>
              </a:rPr>
              <a:t>Middle of Funnel:</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12D2A"/>
                </a:solidFill>
                <a:effectLst/>
                <a:uLnTx/>
                <a:uFillTx/>
                <a:latin typeface="Oracle Sans"/>
                <a:ea typeface="+mn-ea"/>
                <a:cs typeface="+mn-cs"/>
              </a:rPr>
              <a:t>Asset/</a:t>
            </a:r>
            <a:r>
              <a:rPr kumimoji="0" lang="en-US" sz="1300" b="1" i="0" u="none" strike="noStrike" kern="1200" cap="none" spc="0" normalizeH="0" baseline="0" noProof="0" dirty="0">
                <a:ln>
                  <a:noFill/>
                </a:ln>
                <a:solidFill>
                  <a:schemeClr val="tx1"/>
                </a:solidFill>
                <a:effectLst/>
                <a:uLnTx/>
                <a:uFillTx/>
                <a:latin typeface="Oracle Sans"/>
                <a:ea typeface="+mn-ea"/>
                <a:cs typeface="+mn-cs"/>
              </a:rPr>
              <a:t>Email</a:t>
            </a:r>
            <a:r>
              <a:rPr kumimoji="0" lang="en-US" sz="1300" b="1" i="0" u="none" strike="noStrike" kern="1200" cap="none" spc="0" normalizeH="0" baseline="0" noProof="0" dirty="0">
                <a:ln>
                  <a:noFill/>
                </a:ln>
                <a:solidFill>
                  <a:srgbClr val="312D2A"/>
                </a:solidFill>
                <a:effectLst/>
                <a:uLnTx/>
                <a:uFillTx/>
                <a:latin typeface="Oracle Sans"/>
                <a:ea typeface="+mn-ea"/>
                <a:cs typeface="+mn-cs"/>
              </a:rPr>
              <a:t> #3</a:t>
            </a:r>
          </a:p>
        </p:txBody>
      </p:sp>
      <p:sp>
        <p:nvSpPr>
          <p:cNvPr id="42" name="Rectangle 41">
            <a:extLst>
              <a:ext uri="{FF2B5EF4-FFF2-40B4-BE49-F238E27FC236}">
                <a16:creationId xmlns:a16="http://schemas.microsoft.com/office/drawing/2014/main" id="{A31305EB-64DA-C647-B4F0-9198342333BD}"/>
              </a:ext>
            </a:extLst>
          </p:cNvPr>
          <p:cNvSpPr/>
          <p:nvPr/>
        </p:nvSpPr>
        <p:spPr>
          <a:xfrm>
            <a:off x="633695" y="4694062"/>
            <a:ext cx="1715434" cy="769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12D2A"/>
                </a:solidFill>
                <a:effectLst/>
                <a:uLnTx/>
                <a:uFillTx/>
                <a:latin typeface="Oracle Sans"/>
                <a:ea typeface="+mn-ea"/>
                <a:cs typeface="+mn-cs"/>
              </a:rPr>
              <a:t>Bottom of Funnel:</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12D2A"/>
                </a:solidFill>
                <a:effectLst/>
                <a:uLnTx/>
                <a:uFillTx/>
                <a:latin typeface="Oracle Sans"/>
                <a:ea typeface="+mn-ea"/>
                <a:cs typeface="+mn-cs"/>
              </a:rPr>
              <a:t>Asset/</a:t>
            </a:r>
            <a:r>
              <a:rPr kumimoji="0" lang="en-US" sz="1300" b="1" i="0" u="none" strike="noStrike" kern="1200" cap="none" spc="0" normalizeH="0" baseline="0" noProof="0" dirty="0">
                <a:ln>
                  <a:noFill/>
                </a:ln>
                <a:solidFill>
                  <a:schemeClr val="tx1"/>
                </a:solidFill>
                <a:effectLst/>
                <a:uLnTx/>
                <a:uFillTx/>
                <a:latin typeface="Oracle Sans"/>
                <a:ea typeface="+mn-ea"/>
                <a:cs typeface="+mn-cs"/>
              </a:rPr>
              <a:t>Email</a:t>
            </a:r>
            <a:r>
              <a:rPr kumimoji="0" lang="en-US" sz="1300" b="1" i="0" u="none" strike="noStrike" kern="1200" cap="none" spc="0" normalizeH="0" baseline="0" noProof="0" dirty="0">
                <a:ln>
                  <a:noFill/>
                </a:ln>
                <a:solidFill>
                  <a:srgbClr val="312D2A"/>
                </a:solidFill>
                <a:effectLst/>
                <a:uLnTx/>
                <a:uFillTx/>
                <a:latin typeface="Oracle Sans"/>
                <a:ea typeface="+mn-ea"/>
                <a:cs typeface="+mn-cs"/>
              </a:rPr>
              <a:t> #4</a:t>
            </a:r>
          </a:p>
        </p:txBody>
      </p:sp>
      <p:sp>
        <p:nvSpPr>
          <p:cNvPr id="5" name="TextBox 4">
            <a:extLst>
              <a:ext uri="{FF2B5EF4-FFF2-40B4-BE49-F238E27FC236}">
                <a16:creationId xmlns:a16="http://schemas.microsoft.com/office/drawing/2014/main" id="{108D56DF-04DE-EC42-A70E-92DEE694DBB1}"/>
              </a:ext>
            </a:extLst>
          </p:cNvPr>
          <p:cNvSpPr txBox="1"/>
          <p:nvPr/>
        </p:nvSpPr>
        <p:spPr>
          <a:xfrm>
            <a:off x="5278634" y="4782379"/>
            <a:ext cx="2719647" cy="892552"/>
          </a:xfrm>
          <a:prstGeom prst="rect">
            <a:avLst/>
          </a:prstGeom>
          <a:noFill/>
        </p:spPr>
        <p:txBody>
          <a:bodyPr wrap="square" rtlCol="0">
            <a:spAutoFit/>
          </a:bodyPr>
          <a:lstStyle/>
          <a:p>
            <a:r>
              <a:rPr lang="en-US" sz="1300" b="1" dirty="0">
                <a:solidFill>
                  <a:srgbClr val="2C5967"/>
                </a:solidFill>
              </a:rPr>
              <a:t>*If NetSuite and Partner have created joint materials, include this as the last piece  of content. However, this is not required.</a:t>
            </a:r>
          </a:p>
        </p:txBody>
      </p:sp>
      <p:sp>
        <p:nvSpPr>
          <p:cNvPr id="32" name="Trapezoid 14">
            <a:extLst>
              <a:ext uri="{FF2B5EF4-FFF2-40B4-BE49-F238E27FC236}">
                <a16:creationId xmlns:a16="http://schemas.microsoft.com/office/drawing/2014/main" id="{232ADC6B-3C05-F14E-9719-4F1247DF15E6}"/>
              </a:ext>
            </a:extLst>
          </p:cNvPr>
          <p:cNvSpPr/>
          <p:nvPr/>
        </p:nvSpPr>
        <p:spPr>
          <a:xfrm rot="10800000" flipV="1">
            <a:off x="1757475" y="1585211"/>
            <a:ext cx="4338525" cy="1301860"/>
          </a:xfrm>
          <a:custGeom>
            <a:avLst/>
            <a:gdLst>
              <a:gd name="connsiteX0" fmla="*/ 0 w 2797629"/>
              <a:gd name="connsiteY0" fmla="*/ 858230 h 858230"/>
              <a:gd name="connsiteX1" fmla="*/ 0 w 2797629"/>
              <a:gd name="connsiteY1" fmla="*/ 0 h 858230"/>
              <a:gd name="connsiteX2" fmla="*/ 2797629 w 2797629"/>
              <a:gd name="connsiteY2" fmla="*/ 0 h 858230"/>
              <a:gd name="connsiteX3" fmla="*/ 2797629 w 2797629"/>
              <a:gd name="connsiteY3" fmla="*/ 858230 h 858230"/>
              <a:gd name="connsiteX4" fmla="*/ 0 w 2797629"/>
              <a:gd name="connsiteY4" fmla="*/ 858230 h 858230"/>
              <a:gd name="connsiteX0" fmla="*/ 304800 w 2797629"/>
              <a:gd name="connsiteY0" fmla="*/ 912659 h 912659"/>
              <a:gd name="connsiteX1" fmla="*/ 0 w 2797629"/>
              <a:gd name="connsiteY1" fmla="*/ 0 h 912659"/>
              <a:gd name="connsiteX2" fmla="*/ 2797629 w 2797629"/>
              <a:gd name="connsiteY2" fmla="*/ 0 h 912659"/>
              <a:gd name="connsiteX3" fmla="*/ 2797629 w 2797629"/>
              <a:gd name="connsiteY3" fmla="*/ 858230 h 912659"/>
              <a:gd name="connsiteX4" fmla="*/ 304800 w 2797629"/>
              <a:gd name="connsiteY4" fmla="*/ 912659 h 912659"/>
              <a:gd name="connsiteX0" fmla="*/ 304800 w 2797629"/>
              <a:gd name="connsiteY0" fmla="*/ 912659 h 912659"/>
              <a:gd name="connsiteX1" fmla="*/ 0 w 2797629"/>
              <a:gd name="connsiteY1" fmla="*/ 0 h 912659"/>
              <a:gd name="connsiteX2" fmla="*/ 2797629 w 2797629"/>
              <a:gd name="connsiteY2" fmla="*/ 0 h 912659"/>
              <a:gd name="connsiteX3" fmla="*/ 2438401 w 2797629"/>
              <a:gd name="connsiteY3" fmla="*/ 890887 h 912659"/>
              <a:gd name="connsiteX4" fmla="*/ 304800 w 2797629"/>
              <a:gd name="connsiteY4" fmla="*/ 912659 h 912659"/>
              <a:gd name="connsiteX0" fmla="*/ 315686 w 2797629"/>
              <a:gd name="connsiteY0" fmla="*/ 890888 h 890888"/>
              <a:gd name="connsiteX1" fmla="*/ 0 w 2797629"/>
              <a:gd name="connsiteY1" fmla="*/ 0 h 890888"/>
              <a:gd name="connsiteX2" fmla="*/ 2797629 w 2797629"/>
              <a:gd name="connsiteY2" fmla="*/ 0 h 890888"/>
              <a:gd name="connsiteX3" fmla="*/ 2438401 w 2797629"/>
              <a:gd name="connsiteY3" fmla="*/ 890887 h 890888"/>
              <a:gd name="connsiteX4" fmla="*/ 315686 w 2797629"/>
              <a:gd name="connsiteY4" fmla="*/ 890888 h 89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890888">
                <a:moveTo>
                  <a:pt x="315686" y="890888"/>
                </a:moveTo>
                <a:lnTo>
                  <a:pt x="0" y="0"/>
                </a:lnTo>
                <a:lnTo>
                  <a:pt x="2797629" y="0"/>
                </a:lnTo>
                <a:lnTo>
                  <a:pt x="2438401" y="890887"/>
                </a:lnTo>
                <a:lnTo>
                  <a:pt x="315686" y="8908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2D2A">
                    <a:lumMod val="10000"/>
                    <a:lumOff val="90000"/>
                  </a:srgbClr>
                </a:solidFill>
                <a:effectLst/>
                <a:uLnTx/>
                <a:uFillTx/>
                <a:latin typeface="Oracle Sans"/>
                <a:ea typeface="+mn-ea"/>
                <a:cs typeface="+mn-cs"/>
              </a:rPr>
              <a:t>White Paper #1 + Social Post #1 </a:t>
            </a:r>
            <a:br>
              <a:rPr kumimoji="0" lang="en-US" sz="1400" b="1" i="0" u="none" strike="noStrike" kern="1200" cap="none" spc="0" normalizeH="0" baseline="0" noProof="0" dirty="0">
                <a:ln>
                  <a:noFill/>
                </a:ln>
                <a:solidFill>
                  <a:srgbClr val="312D2A">
                    <a:lumMod val="10000"/>
                    <a:lumOff val="90000"/>
                  </a:srgbClr>
                </a:solidFill>
                <a:effectLst/>
                <a:uLnTx/>
                <a:uFillTx/>
                <a:latin typeface="Oracle Sans"/>
                <a:ea typeface="+mn-ea"/>
                <a:cs typeface="+mn-cs"/>
              </a:rPr>
            </a:br>
            <a:r>
              <a:rPr kumimoji="0" lang="en-US" sz="1400" b="1" i="0" u="none" strike="noStrike" kern="1200" cap="none" spc="0" normalizeH="0" baseline="0" noProof="0" dirty="0">
                <a:ln>
                  <a:noFill/>
                </a:ln>
                <a:solidFill>
                  <a:srgbClr val="312D2A">
                    <a:lumMod val="10000"/>
                    <a:lumOff val="90000"/>
                  </a:srgbClr>
                </a:solidFill>
                <a:effectLst/>
                <a:uLnTx/>
                <a:uFillTx/>
                <a:latin typeface="Oracle Sans"/>
                <a:ea typeface="+mn-ea"/>
                <a:cs typeface="+mn-cs"/>
              </a:rPr>
              <a:t> White Paper #2 + Social Post #2</a:t>
            </a:r>
          </a:p>
        </p:txBody>
      </p:sp>
      <p:sp>
        <p:nvSpPr>
          <p:cNvPr id="33" name="Trapezoid 14">
            <a:extLst>
              <a:ext uri="{FF2B5EF4-FFF2-40B4-BE49-F238E27FC236}">
                <a16:creationId xmlns:a16="http://schemas.microsoft.com/office/drawing/2014/main" id="{6ED96B32-E4EA-D44F-8CD7-D6225B190BD5}"/>
              </a:ext>
            </a:extLst>
          </p:cNvPr>
          <p:cNvSpPr/>
          <p:nvPr/>
        </p:nvSpPr>
        <p:spPr>
          <a:xfrm rot="10800000" flipV="1">
            <a:off x="2347213" y="2935098"/>
            <a:ext cx="3229913" cy="1382273"/>
          </a:xfrm>
          <a:custGeom>
            <a:avLst/>
            <a:gdLst>
              <a:gd name="connsiteX0" fmla="*/ 0 w 2797629"/>
              <a:gd name="connsiteY0" fmla="*/ 858230 h 858230"/>
              <a:gd name="connsiteX1" fmla="*/ 0 w 2797629"/>
              <a:gd name="connsiteY1" fmla="*/ 0 h 858230"/>
              <a:gd name="connsiteX2" fmla="*/ 2797629 w 2797629"/>
              <a:gd name="connsiteY2" fmla="*/ 0 h 858230"/>
              <a:gd name="connsiteX3" fmla="*/ 2797629 w 2797629"/>
              <a:gd name="connsiteY3" fmla="*/ 858230 h 858230"/>
              <a:gd name="connsiteX4" fmla="*/ 0 w 2797629"/>
              <a:gd name="connsiteY4" fmla="*/ 858230 h 858230"/>
              <a:gd name="connsiteX0" fmla="*/ 304800 w 2797629"/>
              <a:gd name="connsiteY0" fmla="*/ 912659 h 912659"/>
              <a:gd name="connsiteX1" fmla="*/ 0 w 2797629"/>
              <a:gd name="connsiteY1" fmla="*/ 0 h 912659"/>
              <a:gd name="connsiteX2" fmla="*/ 2797629 w 2797629"/>
              <a:gd name="connsiteY2" fmla="*/ 0 h 912659"/>
              <a:gd name="connsiteX3" fmla="*/ 2797629 w 2797629"/>
              <a:gd name="connsiteY3" fmla="*/ 858230 h 912659"/>
              <a:gd name="connsiteX4" fmla="*/ 304800 w 2797629"/>
              <a:gd name="connsiteY4" fmla="*/ 912659 h 912659"/>
              <a:gd name="connsiteX0" fmla="*/ 304800 w 2797629"/>
              <a:gd name="connsiteY0" fmla="*/ 912659 h 912659"/>
              <a:gd name="connsiteX1" fmla="*/ 0 w 2797629"/>
              <a:gd name="connsiteY1" fmla="*/ 0 h 912659"/>
              <a:gd name="connsiteX2" fmla="*/ 2797629 w 2797629"/>
              <a:gd name="connsiteY2" fmla="*/ 0 h 912659"/>
              <a:gd name="connsiteX3" fmla="*/ 2438401 w 2797629"/>
              <a:gd name="connsiteY3" fmla="*/ 890887 h 912659"/>
              <a:gd name="connsiteX4" fmla="*/ 304800 w 2797629"/>
              <a:gd name="connsiteY4" fmla="*/ 912659 h 912659"/>
              <a:gd name="connsiteX0" fmla="*/ 315686 w 2797629"/>
              <a:gd name="connsiteY0" fmla="*/ 890888 h 890888"/>
              <a:gd name="connsiteX1" fmla="*/ 0 w 2797629"/>
              <a:gd name="connsiteY1" fmla="*/ 0 h 890888"/>
              <a:gd name="connsiteX2" fmla="*/ 2797629 w 2797629"/>
              <a:gd name="connsiteY2" fmla="*/ 0 h 890888"/>
              <a:gd name="connsiteX3" fmla="*/ 2438401 w 2797629"/>
              <a:gd name="connsiteY3" fmla="*/ 890887 h 890888"/>
              <a:gd name="connsiteX4" fmla="*/ 315686 w 2797629"/>
              <a:gd name="connsiteY4" fmla="*/ 890888 h 89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890888">
                <a:moveTo>
                  <a:pt x="315686" y="890888"/>
                </a:moveTo>
                <a:lnTo>
                  <a:pt x="0" y="0"/>
                </a:lnTo>
                <a:lnTo>
                  <a:pt x="2797629" y="0"/>
                </a:lnTo>
                <a:lnTo>
                  <a:pt x="2438401" y="890887"/>
                </a:lnTo>
                <a:lnTo>
                  <a:pt x="315686" y="8908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2D2A">
                    <a:lumMod val="10000"/>
                    <a:lumOff val="90000"/>
                  </a:srgbClr>
                </a:solidFill>
                <a:effectLst/>
                <a:uLnTx/>
                <a:uFillTx/>
                <a:latin typeface="Oracle Sans"/>
                <a:ea typeface="+mn-ea"/>
                <a:cs typeface="+mn-cs"/>
              </a:rPr>
              <a:t>White Paper #3 + Social Post #3</a:t>
            </a:r>
          </a:p>
        </p:txBody>
      </p:sp>
      <p:sp>
        <p:nvSpPr>
          <p:cNvPr id="34" name="Trapezoid 14">
            <a:extLst>
              <a:ext uri="{FF2B5EF4-FFF2-40B4-BE49-F238E27FC236}">
                <a16:creationId xmlns:a16="http://schemas.microsoft.com/office/drawing/2014/main" id="{B8F08163-1410-A54F-ACED-7A0A99846AE7}"/>
              </a:ext>
            </a:extLst>
          </p:cNvPr>
          <p:cNvSpPr/>
          <p:nvPr/>
        </p:nvSpPr>
        <p:spPr>
          <a:xfrm rot="10800000" flipV="1">
            <a:off x="2772235" y="4353656"/>
            <a:ext cx="2447407" cy="1382273"/>
          </a:xfrm>
          <a:custGeom>
            <a:avLst/>
            <a:gdLst>
              <a:gd name="connsiteX0" fmla="*/ 0 w 2797629"/>
              <a:gd name="connsiteY0" fmla="*/ 858230 h 858230"/>
              <a:gd name="connsiteX1" fmla="*/ 0 w 2797629"/>
              <a:gd name="connsiteY1" fmla="*/ 0 h 858230"/>
              <a:gd name="connsiteX2" fmla="*/ 2797629 w 2797629"/>
              <a:gd name="connsiteY2" fmla="*/ 0 h 858230"/>
              <a:gd name="connsiteX3" fmla="*/ 2797629 w 2797629"/>
              <a:gd name="connsiteY3" fmla="*/ 858230 h 858230"/>
              <a:gd name="connsiteX4" fmla="*/ 0 w 2797629"/>
              <a:gd name="connsiteY4" fmla="*/ 858230 h 858230"/>
              <a:gd name="connsiteX0" fmla="*/ 304800 w 2797629"/>
              <a:gd name="connsiteY0" fmla="*/ 912659 h 912659"/>
              <a:gd name="connsiteX1" fmla="*/ 0 w 2797629"/>
              <a:gd name="connsiteY1" fmla="*/ 0 h 912659"/>
              <a:gd name="connsiteX2" fmla="*/ 2797629 w 2797629"/>
              <a:gd name="connsiteY2" fmla="*/ 0 h 912659"/>
              <a:gd name="connsiteX3" fmla="*/ 2797629 w 2797629"/>
              <a:gd name="connsiteY3" fmla="*/ 858230 h 912659"/>
              <a:gd name="connsiteX4" fmla="*/ 304800 w 2797629"/>
              <a:gd name="connsiteY4" fmla="*/ 912659 h 912659"/>
              <a:gd name="connsiteX0" fmla="*/ 304800 w 2797629"/>
              <a:gd name="connsiteY0" fmla="*/ 912659 h 912659"/>
              <a:gd name="connsiteX1" fmla="*/ 0 w 2797629"/>
              <a:gd name="connsiteY1" fmla="*/ 0 h 912659"/>
              <a:gd name="connsiteX2" fmla="*/ 2797629 w 2797629"/>
              <a:gd name="connsiteY2" fmla="*/ 0 h 912659"/>
              <a:gd name="connsiteX3" fmla="*/ 2438401 w 2797629"/>
              <a:gd name="connsiteY3" fmla="*/ 890887 h 912659"/>
              <a:gd name="connsiteX4" fmla="*/ 304800 w 2797629"/>
              <a:gd name="connsiteY4" fmla="*/ 912659 h 912659"/>
              <a:gd name="connsiteX0" fmla="*/ 315686 w 2797629"/>
              <a:gd name="connsiteY0" fmla="*/ 890888 h 890888"/>
              <a:gd name="connsiteX1" fmla="*/ 0 w 2797629"/>
              <a:gd name="connsiteY1" fmla="*/ 0 h 890888"/>
              <a:gd name="connsiteX2" fmla="*/ 2797629 w 2797629"/>
              <a:gd name="connsiteY2" fmla="*/ 0 h 890888"/>
              <a:gd name="connsiteX3" fmla="*/ 2438401 w 2797629"/>
              <a:gd name="connsiteY3" fmla="*/ 890887 h 890888"/>
              <a:gd name="connsiteX4" fmla="*/ 315686 w 2797629"/>
              <a:gd name="connsiteY4" fmla="*/ 890888 h 89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890888">
                <a:moveTo>
                  <a:pt x="315686" y="890888"/>
                </a:moveTo>
                <a:lnTo>
                  <a:pt x="0" y="0"/>
                </a:lnTo>
                <a:lnTo>
                  <a:pt x="2797629" y="0"/>
                </a:lnTo>
                <a:lnTo>
                  <a:pt x="2438401" y="890887"/>
                </a:lnTo>
                <a:lnTo>
                  <a:pt x="315686" y="890888"/>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2D2A">
                    <a:lumMod val="10000"/>
                    <a:lumOff val="90000"/>
                  </a:srgbClr>
                </a:solidFill>
                <a:effectLst/>
                <a:uLnTx/>
                <a:uFillTx/>
                <a:latin typeface="Oracle Sans"/>
                <a:ea typeface="+mn-ea"/>
                <a:cs typeface="+mn-cs"/>
              </a:rPr>
              <a:t>Optional: Partner Customer Story</a:t>
            </a:r>
            <a:r>
              <a:rPr kumimoji="0" lang="en-US" sz="1400" b="1" i="0" u="none" strike="noStrike" kern="1200" cap="none" spc="0" normalizeH="0" baseline="0" noProof="0" dirty="0">
                <a:ln>
                  <a:noFill/>
                </a:ln>
                <a:solidFill>
                  <a:schemeClr val="bg1"/>
                </a:solidFill>
                <a:effectLst/>
                <a:uLnTx/>
                <a:uFillTx/>
                <a:latin typeface="Oracle Sans"/>
                <a:ea typeface="+mn-ea"/>
                <a:cs typeface="+mn-cs"/>
              </a:rPr>
              <a:t>*</a:t>
            </a:r>
          </a:p>
        </p:txBody>
      </p:sp>
      <p:sp>
        <p:nvSpPr>
          <p:cNvPr id="38" name="Trapezoid 14">
            <a:extLst>
              <a:ext uri="{FF2B5EF4-FFF2-40B4-BE49-F238E27FC236}">
                <a16:creationId xmlns:a16="http://schemas.microsoft.com/office/drawing/2014/main" id="{AD62CC12-6DD7-6A44-908E-504533A0ED7F}"/>
              </a:ext>
            </a:extLst>
          </p:cNvPr>
          <p:cNvSpPr/>
          <p:nvPr/>
        </p:nvSpPr>
        <p:spPr>
          <a:xfrm rot="10800000" flipV="1">
            <a:off x="7466168" y="2935589"/>
            <a:ext cx="3585657" cy="1382273"/>
          </a:xfrm>
          <a:custGeom>
            <a:avLst/>
            <a:gdLst>
              <a:gd name="connsiteX0" fmla="*/ 0 w 2797629"/>
              <a:gd name="connsiteY0" fmla="*/ 858230 h 858230"/>
              <a:gd name="connsiteX1" fmla="*/ 0 w 2797629"/>
              <a:gd name="connsiteY1" fmla="*/ 0 h 858230"/>
              <a:gd name="connsiteX2" fmla="*/ 2797629 w 2797629"/>
              <a:gd name="connsiteY2" fmla="*/ 0 h 858230"/>
              <a:gd name="connsiteX3" fmla="*/ 2797629 w 2797629"/>
              <a:gd name="connsiteY3" fmla="*/ 858230 h 858230"/>
              <a:gd name="connsiteX4" fmla="*/ 0 w 2797629"/>
              <a:gd name="connsiteY4" fmla="*/ 858230 h 858230"/>
              <a:gd name="connsiteX0" fmla="*/ 304800 w 2797629"/>
              <a:gd name="connsiteY0" fmla="*/ 912659 h 912659"/>
              <a:gd name="connsiteX1" fmla="*/ 0 w 2797629"/>
              <a:gd name="connsiteY1" fmla="*/ 0 h 912659"/>
              <a:gd name="connsiteX2" fmla="*/ 2797629 w 2797629"/>
              <a:gd name="connsiteY2" fmla="*/ 0 h 912659"/>
              <a:gd name="connsiteX3" fmla="*/ 2797629 w 2797629"/>
              <a:gd name="connsiteY3" fmla="*/ 858230 h 912659"/>
              <a:gd name="connsiteX4" fmla="*/ 304800 w 2797629"/>
              <a:gd name="connsiteY4" fmla="*/ 912659 h 912659"/>
              <a:gd name="connsiteX0" fmla="*/ 304800 w 2797629"/>
              <a:gd name="connsiteY0" fmla="*/ 912659 h 912659"/>
              <a:gd name="connsiteX1" fmla="*/ 0 w 2797629"/>
              <a:gd name="connsiteY1" fmla="*/ 0 h 912659"/>
              <a:gd name="connsiteX2" fmla="*/ 2797629 w 2797629"/>
              <a:gd name="connsiteY2" fmla="*/ 0 h 912659"/>
              <a:gd name="connsiteX3" fmla="*/ 2438401 w 2797629"/>
              <a:gd name="connsiteY3" fmla="*/ 890887 h 912659"/>
              <a:gd name="connsiteX4" fmla="*/ 304800 w 2797629"/>
              <a:gd name="connsiteY4" fmla="*/ 912659 h 912659"/>
              <a:gd name="connsiteX0" fmla="*/ 315686 w 2797629"/>
              <a:gd name="connsiteY0" fmla="*/ 890888 h 890888"/>
              <a:gd name="connsiteX1" fmla="*/ 0 w 2797629"/>
              <a:gd name="connsiteY1" fmla="*/ 0 h 890888"/>
              <a:gd name="connsiteX2" fmla="*/ 2797629 w 2797629"/>
              <a:gd name="connsiteY2" fmla="*/ 0 h 890888"/>
              <a:gd name="connsiteX3" fmla="*/ 2438401 w 2797629"/>
              <a:gd name="connsiteY3" fmla="*/ 890887 h 890888"/>
              <a:gd name="connsiteX4" fmla="*/ 315686 w 2797629"/>
              <a:gd name="connsiteY4" fmla="*/ 890888 h 89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890888">
                <a:moveTo>
                  <a:pt x="315686" y="890888"/>
                </a:moveTo>
                <a:lnTo>
                  <a:pt x="0" y="0"/>
                </a:lnTo>
                <a:lnTo>
                  <a:pt x="2797629" y="0"/>
                </a:lnTo>
                <a:lnTo>
                  <a:pt x="2438401" y="890887"/>
                </a:lnTo>
                <a:lnTo>
                  <a:pt x="315686" y="8908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lvl="0" algn="ctr"/>
            <a:r>
              <a:rPr lang="en-US" sz="1400" b="1" dirty="0"/>
              <a:t>The Limitations of QuickBooks </a:t>
            </a:r>
          </a:p>
          <a:p>
            <a:pPr lvl="0" algn="ctr"/>
            <a:r>
              <a:rPr lang="en-US" sz="1400" b="1" dirty="0"/>
              <a:t>for Inventory </a:t>
            </a:r>
            <a:endParaRPr lang="en-US" sz="1400" dirty="0"/>
          </a:p>
        </p:txBody>
      </p:sp>
      <p:sp>
        <p:nvSpPr>
          <p:cNvPr id="39" name="Trapezoid 14">
            <a:extLst>
              <a:ext uri="{FF2B5EF4-FFF2-40B4-BE49-F238E27FC236}">
                <a16:creationId xmlns:a16="http://schemas.microsoft.com/office/drawing/2014/main" id="{AE68F9C5-9579-5144-AEB6-F447F135F180}"/>
              </a:ext>
            </a:extLst>
          </p:cNvPr>
          <p:cNvSpPr/>
          <p:nvPr/>
        </p:nvSpPr>
        <p:spPr>
          <a:xfrm rot="10800000" flipV="1">
            <a:off x="7939289" y="4354147"/>
            <a:ext cx="2705293" cy="1382273"/>
          </a:xfrm>
          <a:custGeom>
            <a:avLst/>
            <a:gdLst>
              <a:gd name="connsiteX0" fmla="*/ 0 w 2797629"/>
              <a:gd name="connsiteY0" fmla="*/ 858230 h 858230"/>
              <a:gd name="connsiteX1" fmla="*/ 0 w 2797629"/>
              <a:gd name="connsiteY1" fmla="*/ 0 h 858230"/>
              <a:gd name="connsiteX2" fmla="*/ 2797629 w 2797629"/>
              <a:gd name="connsiteY2" fmla="*/ 0 h 858230"/>
              <a:gd name="connsiteX3" fmla="*/ 2797629 w 2797629"/>
              <a:gd name="connsiteY3" fmla="*/ 858230 h 858230"/>
              <a:gd name="connsiteX4" fmla="*/ 0 w 2797629"/>
              <a:gd name="connsiteY4" fmla="*/ 858230 h 858230"/>
              <a:gd name="connsiteX0" fmla="*/ 304800 w 2797629"/>
              <a:gd name="connsiteY0" fmla="*/ 912659 h 912659"/>
              <a:gd name="connsiteX1" fmla="*/ 0 w 2797629"/>
              <a:gd name="connsiteY1" fmla="*/ 0 h 912659"/>
              <a:gd name="connsiteX2" fmla="*/ 2797629 w 2797629"/>
              <a:gd name="connsiteY2" fmla="*/ 0 h 912659"/>
              <a:gd name="connsiteX3" fmla="*/ 2797629 w 2797629"/>
              <a:gd name="connsiteY3" fmla="*/ 858230 h 912659"/>
              <a:gd name="connsiteX4" fmla="*/ 304800 w 2797629"/>
              <a:gd name="connsiteY4" fmla="*/ 912659 h 912659"/>
              <a:gd name="connsiteX0" fmla="*/ 304800 w 2797629"/>
              <a:gd name="connsiteY0" fmla="*/ 912659 h 912659"/>
              <a:gd name="connsiteX1" fmla="*/ 0 w 2797629"/>
              <a:gd name="connsiteY1" fmla="*/ 0 h 912659"/>
              <a:gd name="connsiteX2" fmla="*/ 2797629 w 2797629"/>
              <a:gd name="connsiteY2" fmla="*/ 0 h 912659"/>
              <a:gd name="connsiteX3" fmla="*/ 2438401 w 2797629"/>
              <a:gd name="connsiteY3" fmla="*/ 890887 h 912659"/>
              <a:gd name="connsiteX4" fmla="*/ 304800 w 2797629"/>
              <a:gd name="connsiteY4" fmla="*/ 912659 h 912659"/>
              <a:gd name="connsiteX0" fmla="*/ 315686 w 2797629"/>
              <a:gd name="connsiteY0" fmla="*/ 890888 h 890888"/>
              <a:gd name="connsiteX1" fmla="*/ 0 w 2797629"/>
              <a:gd name="connsiteY1" fmla="*/ 0 h 890888"/>
              <a:gd name="connsiteX2" fmla="*/ 2797629 w 2797629"/>
              <a:gd name="connsiteY2" fmla="*/ 0 h 890888"/>
              <a:gd name="connsiteX3" fmla="*/ 2438401 w 2797629"/>
              <a:gd name="connsiteY3" fmla="*/ 890887 h 890888"/>
              <a:gd name="connsiteX4" fmla="*/ 315686 w 2797629"/>
              <a:gd name="connsiteY4" fmla="*/ 890888 h 89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890888">
                <a:moveTo>
                  <a:pt x="315686" y="890888"/>
                </a:moveTo>
                <a:lnTo>
                  <a:pt x="0" y="0"/>
                </a:lnTo>
                <a:lnTo>
                  <a:pt x="2797629" y="0"/>
                </a:lnTo>
                <a:lnTo>
                  <a:pt x="2438401" y="890887"/>
                </a:lnTo>
                <a:lnTo>
                  <a:pt x="315686" y="890888"/>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scene3d>
              <a:camera prst="orthographicFront">
                <a:rot lat="0" lon="0" rev="0"/>
              </a:camera>
              <a:lightRig rig="threePt" dir="t"/>
            </a:scene3d>
          </a:bodyPr>
          <a:lstStyle/>
          <a:p>
            <a:pPr algn="ctr"/>
            <a:r>
              <a:rPr lang="en-US" sz="1400" b="1" dirty="0"/>
              <a:t>Joint NetSuite x Partner Marketing Asset*</a:t>
            </a:r>
          </a:p>
          <a:p>
            <a:pPr algn="ctr"/>
            <a:r>
              <a:rPr lang="en-US" sz="1400" dirty="0"/>
              <a:t>(Case studies, blogs, on-demand webinars, etc.)</a:t>
            </a:r>
          </a:p>
        </p:txBody>
      </p:sp>
      <p:sp>
        <p:nvSpPr>
          <p:cNvPr id="48" name="Trapezoid 47">
            <a:extLst>
              <a:ext uri="{FF2B5EF4-FFF2-40B4-BE49-F238E27FC236}">
                <a16:creationId xmlns:a16="http://schemas.microsoft.com/office/drawing/2014/main" id="{E5C9D67F-FDAD-104C-AE83-58FB4C453B9B}"/>
              </a:ext>
            </a:extLst>
          </p:cNvPr>
          <p:cNvSpPr/>
          <p:nvPr/>
        </p:nvSpPr>
        <p:spPr>
          <a:xfrm rot="10800000">
            <a:off x="7174290" y="2179282"/>
            <a:ext cx="4159045" cy="713237"/>
          </a:xfrm>
          <a:prstGeom prst="trapezoid">
            <a:avLst>
              <a:gd name="adj" fmla="val 3599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endParaRPr lang="en-US" dirty="0"/>
          </a:p>
        </p:txBody>
      </p:sp>
      <p:sp>
        <p:nvSpPr>
          <p:cNvPr id="49" name="Trapezoid 48">
            <a:extLst>
              <a:ext uri="{FF2B5EF4-FFF2-40B4-BE49-F238E27FC236}">
                <a16:creationId xmlns:a16="http://schemas.microsoft.com/office/drawing/2014/main" id="{70502E4B-C5B4-5A42-A1B8-AB1F8F0248D2}"/>
              </a:ext>
            </a:extLst>
          </p:cNvPr>
          <p:cNvSpPr/>
          <p:nvPr/>
        </p:nvSpPr>
        <p:spPr>
          <a:xfrm rot="10800000">
            <a:off x="6956356" y="1585212"/>
            <a:ext cx="4583457" cy="557784"/>
          </a:xfrm>
          <a:prstGeom prst="trapezoid">
            <a:avLst>
              <a:gd name="adj" fmla="val 3599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8" name="TextBox 7">
            <a:extLst>
              <a:ext uri="{FF2B5EF4-FFF2-40B4-BE49-F238E27FC236}">
                <a16:creationId xmlns:a16="http://schemas.microsoft.com/office/drawing/2014/main" id="{F1253D33-AB11-1845-A98D-D32BAF3C44C0}"/>
              </a:ext>
            </a:extLst>
          </p:cNvPr>
          <p:cNvSpPr txBox="1"/>
          <p:nvPr/>
        </p:nvSpPr>
        <p:spPr>
          <a:xfrm>
            <a:off x="7248333" y="1710214"/>
            <a:ext cx="4021326" cy="307777"/>
          </a:xfrm>
          <a:prstGeom prst="rect">
            <a:avLst/>
          </a:prstGeom>
          <a:noFill/>
        </p:spPr>
        <p:txBody>
          <a:bodyPr wrap="square" rtlCol="0">
            <a:spAutoFit/>
          </a:bodyPr>
          <a:lstStyle/>
          <a:p>
            <a:pPr algn="ctr"/>
            <a:r>
              <a:rPr lang="en-US" sz="1400" b="1" dirty="0">
                <a:solidFill>
                  <a:schemeClr val="bg1"/>
                </a:solidFill>
              </a:rPr>
              <a:t>The Risk of Trusting QuickBooks </a:t>
            </a:r>
          </a:p>
        </p:txBody>
      </p:sp>
      <p:sp>
        <p:nvSpPr>
          <p:cNvPr id="51" name="TextBox 50">
            <a:extLst>
              <a:ext uri="{FF2B5EF4-FFF2-40B4-BE49-F238E27FC236}">
                <a16:creationId xmlns:a16="http://schemas.microsoft.com/office/drawing/2014/main" id="{5AE62F32-4D10-F04A-8373-AF083A363D73}"/>
              </a:ext>
            </a:extLst>
          </p:cNvPr>
          <p:cNvSpPr txBox="1"/>
          <p:nvPr/>
        </p:nvSpPr>
        <p:spPr>
          <a:xfrm>
            <a:off x="7235469" y="2395960"/>
            <a:ext cx="4047054" cy="307777"/>
          </a:xfrm>
          <a:prstGeom prst="rect">
            <a:avLst/>
          </a:prstGeom>
          <a:noFill/>
        </p:spPr>
        <p:txBody>
          <a:bodyPr wrap="square" rtlCol="0">
            <a:spAutoFit/>
          </a:bodyPr>
          <a:lstStyle/>
          <a:p>
            <a:pPr algn="ctr"/>
            <a:r>
              <a:rPr lang="en-US" sz="1400" b="1" dirty="0">
                <a:solidFill>
                  <a:schemeClr val="bg1"/>
                </a:solidFill>
              </a:rPr>
              <a:t>The Hidden Cost of QuickBooks </a:t>
            </a:r>
          </a:p>
        </p:txBody>
      </p:sp>
      <p:sp>
        <p:nvSpPr>
          <p:cNvPr id="10" name="Right Arrow 9">
            <a:extLst>
              <a:ext uri="{FF2B5EF4-FFF2-40B4-BE49-F238E27FC236}">
                <a16:creationId xmlns:a16="http://schemas.microsoft.com/office/drawing/2014/main" id="{E7CCD3CA-5EFE-494C-9D30-6CEDE904220C}"/>
              </a:ext>
            </a:extLst>
          </p:cNvPr>
          <p:cNvSpPr/>
          <p:nvPr/>
        </p:nvSpPr>
        <p:spPr>
          <a:xfrm>
            <a:off x="5934101" y="3514450"/>
            <a:ext cx="1175092" cy="526227"/>
          </a:xfrm>
          <a:prstGeom prst="rightArrow">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9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3ABEFE-9ECE-4AB6-A3EC-8CF5A911467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l="59333"/>
          <a:stretch/>
        </p:blipFill>
        <p:spPr>
          <a:xfrm>
            <a:off x="6873137" y="0"/>
            <a:ext cx="5318863" cy="6868886"/>
          </a:xfrm>
          <a:prstGeom prst="rect">
            <a:avLst/>
          </a:prstGeom>
        </p:spPr>
      </p:pic>
      <p:sp>
        <p:nvSpPr>
          <p:cNvPr id="6" name="Content Placeholder 5">
            <a:extLst>
              <a:ext uri="{FF2B5EF4-FFF2-40B4-BE49-F238E27FC236}">
                <a16:creationId xmlns:a16="http://schemas.microsoft.com/office/drawing/2014/main" id="{5CC3EBC0-7BC8-466F-84F8-850E9A39B1BC}"/>
              </a:ext>
            </a:extLst>
          </p:cNvPr>
          <p:cNvSpPr>
            <a:spLocks noGrp="1"/>
          </p:cNvSpPr>
          <p:nvPr>
            <p:ph sz="quarter" idx="13"/>
          </p:nvPr>
        </p:nvSpPr>
        <p:spPr>
          <a:xfrm>
            <a:off x="771525" y="1600200"/>
            <a:ext cx="5665846" cy="4507992"/>
          </a:xfrm>
        </p:spPr>
        <p:txBody>
          <a:bodyPr/>
          <a:lstStyle/>
          <a:p>
            <a:pPr>
              <a:defRPr/>
            </a:pPr>
            <a:r>
              <a:rPr kumimoji="0" lang="en-US" sz="1400" b="1" i="0" u="none" strike="noStrike" kern="1200" cap="none" spc="0" normalizeH="0" baseline="0" noProof="0" dirty="0">
                <a:ln>
                  <a:noFill/>
                </a:ln>
                <a:solidFill>
                  <a:srgbClr val="312D2A"/>
                </a:solidFill>
                <a:effectLst/>
                <a:uLnTx/>
                <a:uFillTx/>
                <a:latin typeface="Oracle Sans"/>
                <a:ea typeface="+mn-ea"/>
                <a:cs typeface="+mn-cs"/>
              </a:rPr>
              <a:t>White Paper #1 - </a:t>
            </a:r>
            <a:r>
              <a:rPr lang="en-US" sz="1400" b="1" dirty="0"/>
              <a:t>The Risk of Trusting QuickBooks: 8 Red Flags You Can’t Afford to Ignore </a:t>
            </a:r>
            <a:endParaRPr kumimoji="0" lang="en-US" sz="1400" b="1" i="0" u="none" strike="noStrike" kern="1200" cap="none" spc="0" normalizeH="0" baseline="0" noProof="0" dirty="0">
              <a:ln>
                <a:noFill/>
              </a:ln>
              <a:solidFill>
                <a:srgbClr val="312D2A"/>
              </a:solidFill>
              <a:effectLst/>
              <a:uLnTx/>
              <a:uFillTx/>
              <a:latin typeface="Oracle Sans"/>
              <a:ea typeface="+mn-ea"/>
              <a:cs typeface="+mn-cs"/>
            </a:endParaRPr>
          </a:p>
          <a:p>
            <a:r>
              <a:rPr lang="en-US" sz="1400" dirty="0">
                <a:solidFill>
                  <a:srgbClr val="312D2A"/>
                </a:solidFill>
              </a:rPr>
              <a:t>Top of funnel asset. </a:t>
            </a:r>
            <a:r>
              <a:rPr lang="en-US" sz="1400" dirty="0"/>
              <a:t>This business guide walks through the signs that QuickBooks is causing too much manual work for your employees, and how to recognize when it’s time to look for a better, more comprehensive solution.</a:t>
            </a:r>
          </a:p>
          <a:p>
            <a:pPr lvl="0">
              <a:defRPr/>
            </a:pPr>
            <a:endParaRPr kumimoji="0" lang="en-US" sz="1400" b="0" i="0" u="none" strike="noStrike" kern="1200" cap="none" spc="0" normalizeH="0" baseline="0" noProof="0" dirty="0">
              <a:ln>
                <a:noFill/>
              </a:ln>
              <a:solidFill>
                <a:srgbClr val="312D2A"/>
              </a:solidFill>
              <a:effectLst/>
              <a:uLnTx/>
              <a:uFillTx/>
              <a:latin typeface="Oracle Sans"/>
              <a:ea typeface="+mn-ea"/>
              <a:cs typeface="+mn-cs"/>
            </a:endParaRPr>
          </a:p>
          <a:p>
            <a:pPr>
              <a:defRPr/>
            </a:pPr>
            <a:r>
              <a:rPr kumimoji="0" lang="en-US" sz="1400" b="1" i="0" u="none" strike="noStrike" kern="1200" cap="none" spc="0" normalizeH="0" baseline="0" noProof="0" dirty="0">
                <a:ln>
                  <a:noFill/>
                </a:ln>
                <a:effectLst/>
                <a:uLnTx/>
                <a:uFillTx/>
                <a:latin typeface="Oracle Sans"/>
                <a:ea typeface="+mn-ea"/>
                <a:cs typeface="+mn-cs"/>
              </a:rPr>
              <a:t>White Paper  #2 - </a:t>
            </a:r>
            <a:r>
              <a:rPr lang="en-US" sz="1400" b="1" dirty="0"/>
              <a:t>The Hidden Cost of QuickBooks: Learn Why Companies Switch From QuickBooks to NetSuite </a:t>
            </a:r>
          </a:p>
          <a:p>
            <a:r>
              <a:rPr lang="en-US" sz="1400" dirty="0">
                <a:solidFill>
                  <a:srgbClr val="312D2A"/>
                </a:solidFill>
              </a:rPr>
              <a:t>Top of funnel asset. For most businesses, QuickBooks offers a functional, entry-level accounting system that can meet their early needs. But with growth comes the need for a more sophisticated accounting system, stronger financials, and inventory controls. </a:t>
            </a:r>
          </a:p>
          <a:p>
            <a:pPr lvl="0">
              <a:defRPr/>
            </a:pPr>
            <a:endParaRPr lang="en-US" sz="1400" dirty="0">
              <a:solidFill>
                <a:srgbClr val="312D2A"/>
              </a:solidFill>
            </a:endParaRPr>
          </a:p>
          <a:p>
            <a:pPr>
              <a:defRPr/>
            </a:pPr>
            <a:r>
              <a:rPr lang="en-US" sz="1400" b="1" dirty="0">
                <a:solidFill>
                  <a:srgbClr val="312D2A"/>
                </a:solidFill>
              </a:rPr>
              <a:t>White Paper #3 - </a:t>
            </a:r>
            <a:r>
              <a:rPr lang="en-US" sz="1400" b="1" dirty="0"/>
              <a:t>The Limitations of QuickBooks for Inventory: Your Complete Guide </a:t>
            </a:r>
            <a:br>
              <a:rPr lang="en-US" sz="1400" dirty="0"/>
            </a:br>
            <a:r>
              <a:rPr lang="en-US" sz="1400" dirty="0"/>
              <a:t>Middle of funnel asset. In this white paper, we explore the key challenges that companies face when they pick the “inventory management solution + QuickBooks combo” route and show why moving to NetSuite’s cloud ERP helps companies avoid early software missteps, grow faster and achieve scalable success.</a:t>
            </a:r>
          </a:p>
          <a:p>
            <a:pPr lvl="0">
              <a:defRPr/>
            </a:pPr>
            <a:endParaRPr kumimoji="0" lang="en-US" sz="1400" b="0" i="0" u="none" strike="noStrike" kern="1200" cap="none" spc="0" normalizeH="0" baseline="0" noProof="0" dirty="0">
              <a:ln>
                <a:noFill/>
              </a:ln>
              <a:solidFill>
                <a:srgbClr val="312D2A"/>
              </a:solidFill>
              <a:effectLst/>
              <a:highlight>
                <a:srgbClr val="FFFF00"/>
              </a:highlight>
              <a:uLnTx/>
              <a:uFillTx/>
              <a:latin typeface="Oracle Sans"/>
              <a:ea typeface="+mn-ea"/>
              <a:cs typeface="+mn-cs"/>
            </a:endParaRPr>
          </a:p>
          <a:p>
            <a:endParaRPr lang="en-US" sz="1400" dirty="0"/>
          </a:p>
        </p:txBody>
      </p:sp>
      <p:sp>
        <p:nvSpPr>
          <p:cNvPr id="4" name="Title 3">
            <a:extLst>
              <a:ext uri="{FF2B5EF4-FFF2-40B4-BE49-F238E27FC236}">
                <a16:creationId xmlns:a16="http://schemas.microsoft.com/office/drawing/2014/main" id="{6DD27311-B11E-4E35-B4C1-EF1C9F29796B}"/>
              </a:ext>
            </a:extLst>
          </p:cNvPr>
          <p:cNvSpPr>
            <a:spLocks noGrp="1"/>
          </p:cNvSpPr>
          <p:nvPr>
            <p:ph type="title"/>
          </p:nvPr>
        </p:nvSpPr>
        <p:spPr/>
        <p:txBody>
          <a:bodyPr/>
          <a:lstStyle/>
          <a:p>
            <a:r>
              <a:rPr lang="en-US" dirty="0"/>
              <a:t>Marketing Assets Overview: QuickBooks</a:t>
            </a:r>
          </a:p>
        </p:txBody>
      </p:sp>
      <p:sp>
        <p:nvSpPr>
          <p:cNvPr id="3" name="Footer Placeholder 2">
            <a:extLst>
              <a:ext uri="{FF2B5EF4-FFF2-40B4-BE49-F238E27FC236}">
                <a16:creationId xmlns:a16="http://schemas.microsoft.com/office/drawing/2014/main" id="{AE3BADF8-4D49-427D-B363-667F87D1D548}"/>
              </a:ext>
            </a:extLst>
          </p:cNvPr>
          <p:cNvSpPr>
            <a:spLocks noGrp="1"/>
          </p:cNvSpPr>
          <p:nvPr>
            <p:ph type="ftr" sz="quarter" idx="15"/>
          </p:nvPr>
        </p:nvSpPr>
        <p:spPr/>
        <p:txBody>
          <a:bodyPr/>
          <a:lstStyle/>
          <a:p>
            <a:r>
              <a:rPr lang="en-US" dirty="0"/>
              <a:t>Copyright © 2021, Oracle and/or its affiliates  |  Confidential: Internal/Restricted/Highly Restricted</a:t>
            </a:r>
          </a:p>
        </p:txBody>
      </p:sp>
      <p:sp>
        <p:nvSpPr>
          <p:cNvPr id="2" name="Slide Number Placeholder 1">
            <a:extLst>
              <a:ext uri="{FF2B5EF4-FFF2-40B4-BE49-F238E27FC236}">
                <a16:creationId xmlns:a16="http://schemas.microsoft.com/office/drawing/2014/main" id="{6AB9A9BF-DA00-4250-B712-8D1133BF59B3}"/>
              </a:ext>
            </a:extLst>
          </p:cNvPr>
          <p:cNvSpPr>
            <a:spLocks noGrp="1"/>
          </p:cNvSpPr>
          <p:nvPr>
            <p:ph type="sldNum" sz="quarter" idx="16"/>
          </p:nvPr>
        </p:nvSpPr>
        <p:spPr/>
        <p:txBody>
          <a:bodyPr/>
          <a:lstStyle/>
          <a:p>
            <a:fld id="{345D60D9-5372-5F40-9443-0F9AE5BDC3C8}" type="slidenum">
              <a:rPr lang="en-US" smtClean="0"/>
              <a:pPr/>
              <a:t>8</a:t>
            </a:fld>
            <a:endParaRPr lang="en-US" dirty="0"/>
          </a:p>
        </p:txBody>
      </p:sp>
      <p:pic>
        <p:nvPicPr>
          <p:cNvPr id="5" name="Picture 4">
            <a:extLst>
              <a:ext uri="{FF2B5EF4-FFF2-40B4-BE49-F238E27FC236}">
                <a16:creationId xmlns:a16="http://schemas.microsoft.com/office/drawing/2014/main" id="{5B35BB7A-43EF-FD4F-94F7-42E44A146F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18641" y="731201"/>
            <a:ext cx="3142263" cy="4094069"/>
          </a:xfrm>
          <a:prstGeom prst="rect">
            <a:avLst/>
          </a:prstGeom>
          <a:ln>
            <a:solidFill>
              <a:schemeClr val="bg1"/>
            </a:solidFill>
          </a:ln>
        </p:spPr>
      </p:pic>
      <p:pic>
        <p:nvPicPr>
          <p:cNvPr id="10" name="Picture 9">
            <a:extLst>
              <a:ext uri="{FF2B5EF4-FFF2-40B4-BE49-F238E27FC236}">
                <a16:creationId xmlns:a16="http://schemas.microsoft.com/office/drawing/2014/main" id="{2BA62633-2824-A04F-9FE7-921502DEED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15450" y="1517179"/>
            <a:ext cx="3166296" cy="4088455"/>
          </a:xfrm>
          <a:prstGeom prst="rect">
            <a:avLst/>
          </a:prstGeom>
          <a:ln>
            <a:solidFill>
              <a:schemeClr val="bg1"/>
            </a:solidFill>
          </a:ln>
        </p:spPr>
      </p:pic>
      <p:pic>
        <p:nvPicPr>
          <p:cNvPr id="7" name="Picture 6">
            <a:extLst>
              <a:ext uri="{FF2B5EF4-FFF2-40B4-BE49-F238E27FC236}">
                <a16:creationId xmlns:a16="http://schemas.microsoft.com/office/drawing/2014/main" id="{2EE5855D-E874-F14B-BE02-FE55B70723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760250" y="2422262"/>
            <a:ext cx="3134780" cy="4069833"/>
          </a:xfrm>
          <a:prstGeom prst="rect">
            <a:avLst/>
          </a:prstGeom>
          <a:ln>
            <a:solidFill>
              <a:schemeClr val="bg1"/>
            </a:solidFill>
          </a:ln>
          <a:effectLst>
            <a:outerShdw blurRad="50800" dist="152400" dir="10800000" algn="r" rotWithShape="0">
              <a:prstClr val="black">
                <a:alpha val="33000"/>
              </a:prstClr>
            </a:outerShdw>
          </a:effectLst>
        </p:spPr>
      </p:pic>
      <p:sp>
        <p:nvSpPr>
          <p:cNvPr id="11" name="Content Placeholder 5">
            <a:extLst>
              <a:ext uri="{FF2B5EF4-FFF2-40B4-BE49-F238E27FC236}">
                <a16:creationId xmlns:a16="http://schemas.microsoft.com/office/drawing/2014/main" id="{D31F272A-AEEA-0C43-80EC-CA0F4C10A248}"/>
              </a:ext>
            </a:extLst>
          </p:cNvPr>
          <p:cNvSpPr txBox="1">
            <a:spLocks/>
          </p:cNvSpPr>
          <p:nvPr/>
        </p:nvSpPr>
        <p:spPr>
          <a:xfrm>
            <a:off x="9557623" y="6259329"/>
            <a:ext cx="1786727" cy="4620593"/>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100" b="1" dirty="0">
                <a:solidFill>
                  <a:schemeClr val="accent1"/>
                </a:solidFill>
                <a:highlight>
                  <a:srgbClr val="FFFF00"/>
                </a:highlight>
                <a:latin typeface="Oracle Sans"/>
                <a:cs typeface="+mn-cs"/>
              </a:rPr>
              <a:t>Insert Partner Logo Here</a:t>
            </a:r>
            <a:endParaRPr lang="en-US" sz="1400" dirty="0">
              <a:solidFill>
                <a:schemeClr val="accent1"/>
              </a:solidFill>
              <a:highlight>
                <a:srgbClr val="FFFF00"/>
              </a:highlight>
              <a:latin typeface="Oracle Sans"/>
              <a:cs typeface="+mn-cs"/>
            </a:endParaRPr>
          </a:p>
          <a:p>
            <a:endParaRPr lang="en-US" sz="1400" dirty="0"/>
          </a:p>
        </p:txBody>
      </p:sp>
      <p:sp>
        <p:nvSpPr>
          <p:cNvPr id="12" name="Right Arrow 11">
            <a:extLst>
              <a:ext uri="{FF2B5EF4-FFF2-40B4-BE49-F238E27FC236}">
                <a16:creationId xmlns:a16="http://schemas.microsoft.com/office/drawing/2014/main" id="{3C70F687-6E4A-7945-90F7-765B30D03EB5}"/>
              </a:ext>
            </a:extLst>
          </p:cNvPr>
          <p:cNvSpPr/>
          <p:nvPr/>
        </p:nvSpPr>
        <p:spPr>
          <a:xfrm>
            <a:off x="6990192" y="6057998"/>
            <a:ext cx="1590141" cy="4890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46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94F42C-34B8-452D-99AD-D940763A3E4D}"/>
              </a:ext>
            </a:extLst>
          </p:cNvPr>
          <p:cNvSpPr>
            <a:spLocks noGrp="1"/>
          </p:cNvSpPr>
          <p:nvPr>
            <p:ph type="body" sz="quarter" idx="11"/>
          </p:nvPr>
        </p:nvSpPr>
        <p:spPr/>
        <p:txBody>
          <a:bodyPr/>
          <a:lstStyle/>
          <a:p>
            <a:r>
              <a:rPr lang="en-US" dirty="0"/>
              <a:t>Note</a:t>
            </a:r>
            <a:r>
              <a:rPr lang="en-US" b="0" dirty="0"/>
              <a:t>: Optimal email sends times are Tuesday or Wednesday @ 11am Eastern </a:t>
            </a:r>
            <a:endParaRPr lang="en-US" b="0" dirty="0">
              <a:solidFill>
                <a:srgbClr val="00688C"/>
              </a:solidFill>
            </a:endParaRPr>
          </a:p>
        </p:txBody>
      </p:sp>
      <p:sp>
        <p:nvSpPr>
          <p:cNvPr id="9" name="Content Placeholder 8">
            <a:extLst>
              <a:ext uri="{FF2B5EF4-FFF2-40B4-BE49-F238E27FC236}">
                <a16:creationId xmlns:a16="http://schemas.microsoft.com/office/drawing/2014/main" id="{BAD8DD7D-7B18-48C6-8207-BEEBE2157235}"/>
              </a:ext>
            </a:extLst>
          </p:cNvPr>
          <p:cNvSpPr>
            <a:spLocks noGrp="1"/>
          </p:cNvSpPr>
          <p:nvPr>
            <p:ph sz="quarter" idx="14"/>
          </p:nvPr>
        </p:nvSpPr>
        <p:spPr>
          <a:xfrm>
            <a:off x="766763" y="1765364"/>
            <a:ext cx="3300984" cy="2553485"/>
          </a:xfrm>
        </p:spPr>
        <p:txBody>
          <a:bodyPr/>
          <a:lstStyle/>
          <a:p>
            <a:r>
              <a:rPr lang="en-US" sz="1800" b="1" dirty="0"/>
              <a:t>STEP 1</a:t>
            </a:r>
          </a:p>
          <a:p>
            <a:pPr marL="342900" indent="-342900">
              <a:buFont typeface="+mj-lt"/>
              <a:buAutoNum type="arabicPeriod"/>
            </a:pPr>
            <a:r>
              <a:rPr lang="en-US" sz="1400" b="1" dirty="0"/>
              <a:t>Send Email #1 - </a:t>
            </a:r>
            <a:r>
              <a:rPr lang="en-US" sz="1400" dirty="0"/>
              <a:t>The Risk of Trusting QuickBooks </a:t>
            </a:r>
            <a:br>
              <a:rPr lang="en-US" sz="1400" dirty="0"/>
            </a:br>
            <a:r>
              <a:rPr lang="en-US" sz="1400" b="1" dirty="0">
                <a:solidFill>
                  <a:srgbClr val="AE562C"/>
                </a:solidFill>
              </a:rPr>
              <a:t>Release: </a:t>
            </a:r>
            <a:r>
              <a:rPr lang="en-US" sz="1400" dirty="0"/>
              <a:t>Date you’d like to start the campaign (this will trigger the rest of the steps. Aim to send at the beginning of the month)</a:t>
            </a:r>
          </a:p>
          <a:p>
            <a:pPr marL="342900" indent="-342900">
              <a:buFont typeface="+mj-lt"/>
              <a:buAutoNum type="arabicPeriod"/>
            </a:pPr>
            <a:r>
              <a:rPr lang="en-US" sz="1400" b="1" dirty="0"/>
              <a:t>Post Social Post #1</a:t>
            </a:r>
            <a:r>
              <a:rPr lang="en-US" sz="1400" dirty="0"/>
              <a:t> </a:t>
            </a:r>
            <a:br>
              <a:rPr lang="en-US" sz="1400" dirty="0"/>
            </a:br>
            <a:r>
              <a:rPr lang="en-US" sz="1400" b="1" dirty="0">
                <a:solidFill>
                  <a:srgbClr val="AE562C"/>
                </a:solidFill>
              </a:rPr>
              <a:t>Release: </a:t>
            </a:r>
            <a:r>
              <a:rPr lang="en-US" sz="1400" dirty="0"/>
              <a:t>1 day after #1 email send</a:t>
            </a:r>
          </a:p>
          <a:p>
            <a:pPr marL="342900" indent="-342900">
              <a:buFont typeface="+mj-lt"/>
              <a:buAutoNum type="arabicPeriod"/>
            </a:pPr>
            <a:r>
              <a:rPr lang="en-US" sz="1400" b="1" dirty="0"/>
              <a:t>Follow Up Email Touch Plan</a:t>
            </a:r>
            <a:br>
              <a:rPr lang="en-US" sz="1400" b="1" dirty="0"/>
            </a:br>
            <a:r>
              <a:rPr lang="en-US" sz="1400" dirty="0"/>
              <a:t>See Touch Plan for details</a:t>
            </a:r>
            <a:br>
              <a:rPr lang="en-US" sz="1800" b="1" dirty="0"/>
            </a:br>
            <a:endParaRPr lang="en-US" sz="1800" b="1" dirty="0"/>
          </a:p>
          <a:p>
            <a:endParaRPr lang="en-US" sz="1400" dirty="0"/>
          </a:p>
          <a:p>
            <a:endParaRPr lang="en-US" dirty="0"/>
          </a:p>
        </p:txBody>
      </p:sp>
      <p:sp>
        <p:nvSpPr>
          <p:cNvPr id="10" name="Content Placeholder 9">
            <a:extLst>
              <a:ext uri="{FF2B5EF4-FFF2-40B4-BE49-F238E27FC236}">
                <a16:creationId xmlns:a16="http://schemas.microsoft.com/office/drawing/2014/main" id="{148FAB2D-10C4-41D2-90AB-7F691AA76449}"/>
              </a:ext>
            </a:extLst>
          </p:cNvPr>
          <p:cNvSpPr>
            <a:spLocks noGrp="1"/>
          </p:cNvSpPr>
          <p:nvPr>
            <p:ph sz="quarter" idx="15"/>
          </p:nvPr>
        </p:nvSpPr>
        <p:spPr>
          <a:xfrm>
            <a:off x="4456083" y="1765364"/>
            <a:ext cx="3300984" cy="2553485"/>
          </a:xfrm>
        </p:spPr>
        <p:txBody>
          <a:bodyPr/>
          <a:lstStyle/>
          <a:p>
            <a:r>
              <a:rPr lang="en-US" b="1" dirty="0"/>
              <a:t>STEP 2</a:t>
            </a:r>
          </a:p>
          <a:p>
            <a:pPr marL="342900" indent="-342900">
              <a:buFont typeface="+mj-lt"/>
              <a:buAutoNum type="arabicPeriod"/>
            </a:pPr>
            <a:r>
              <a:rPr lang="en-US" sz="1400" b="1" dirty="0"/>
              <a:t>Send Email #2 - </a:t>
            </a:r>
            <a:r>
              <a:rPr lang="en-US" sz="1400" dirty="0"/>
              <a:t>The Hidden Cost of QuickBooks </a:t>
            </a:r>
            <a:br>
              <a:rPr lang="en-US" sz="1400" dirty="0"/>
            </a:br>
            <a:r>
              <a:rPr lang="en-US" sz="1400" b="1" dirty="0">
                <a:solidFill>
                  <a:srgbClr val="AE562C"/>
                </a:solidFill>
              </a:rPr>
              <a:t>Release: </a:t>
            </a:r>
            <a:r>
              <a:rPr lang="en-US" sz="1400" dirty="0"/>
              <a:t>1 week after #1 email send</a:t>
            </a:r>
          </a:p>
          <a:p>
            <a:pPr marL="342900" indent="-342900">
              <a:buFont typeface="+mj-lt"/>
              <a:buAutoNum type="arabicPeriod"/>
            </a:pPr>
            <a:r>
              <a:rPr lang="en-US" sz="1400" b="1" dirty="0"/>
              <a:t>Post Social Post #1</a:t>
            </a:r>
            <a:br>
              <a:rPr lang="en-US" sz="1400" dirty="0"/>
            </a:br>
            <a:r>
              <a:rPr lang="en-US" sz="1400" b="1" dirty="0">
                <a:solidFill>
                  <a:srgbClr val="AE562C"/>
                </a:solidFill>
              </a:rPr>
              <a:t>Release: </a:t>
            </a:r>
            <a:r>
              <a:rPr lang="en-US" sz="1400" dirty="0"/>
              <a:t>1 day after #2 email send</a:t>
            </a:r>
          </a:p>
          <a:p>
            <a:pPr marL="342900" indent="-342900">
              <a:buFont typeface="+mj-lt"/>
              <a:buAutoNum type="arabicPeriod"/>
            </a:pPr>
            <a:r>
              <a:rPr lang="en-US" sz="1400" b="1" dirty="0"/>
              <a:t>Follow Up Email Touch Plan </a:t>
            </a:r>
            <a:br>
              <a:rPr lang="en-US" sz="1400" b="1" dirty="0"/>
            </a:br>
            <a:r>
              <a:rPr lang="en-US" sz="1400" dirty="0"/>
              <a:t>See Touch Plan for details </a:t>
            </a:r>
            <a:br>
              <a:rPr lang="en-US" sz="2400" b="1" dirty="0"/>
            </a:br>
            <a:endParaRPr lang="en-US" sz="2400" b="1" dirty="0"/>
          </a:p>
          <a:p>
            <a:endParaRPr lang="en-US" sz="1800" dirty="0"/>
          </a:p>
          <a:p>
            <a:endParaRPr lang="en-US" dirty="0"/>
          </a:p>
          <a:p>
            <a:endParaRPr lang="en-US" dirty="0"/>
          </a:p>
        </p:txBody>
      </p:sp>
      <p:sp>
        <p:nvSpPr>
          <p:cNvPr id="11" name="Content Placeholder 10">
            <a:extLst>
              <a:ext uri="{FF2B5EF4-FFF2-40B4-BE49-F238E27FC236}">
                <a16:creationId xmlns:a16="http://schemas.microsoft.com/office/drawing/2014/main" id="{A521A47C-4A43-47E0-B66E-CD25616285B1}"/>
              </a:ext>
            </a:extLst>
          </p:cNvPr>
          <p:cNvSpPr>
            <a:spLocks noGrp="1"/>
          </p:cNvSpPr>
          <p:nvPr>
            <p:ph sz="quarter" idx="16"/>
          </p:nvPr>
        </p:nvSpPr>
        <p:spPr>
          <a:xfrm>
            <a:off x="8145405" y="1765364"/>
            <a:ext cx="3300984" cy="2553485"/>
          </a:xfrm>
        </p:spPr>
        <p:txBody>
          <a:bodyPr/>
          <a:lstStyle/>
          <a:p>
            <a:r>
              <a:rPr lang="en-US" b="1" dirty="0"/>
              <a:t>STEP 3</a:t>
            </a:r>
          </a:p>
          <a:p>
            <a:pPr marL="342900" indent="-342900">
              <a:buFont typeface="+mj-lt"/>
              <a:buAutoNum type="arabicPeriod"/>
            </a:pPr>
            <a:r>
              <a:rPr lang="en-US" sz="1400" b="1" dirty="0"/>
              <a:t>Send Email #3 - </a:t>
            </a:r>
            <a:r>
              <a:rPr lang="en-US" sz="1400" dirty="0"/>
              <a:t>The Limitations of QuickBooks for Inventory </a:t>
            </a:r>
            <a:br>
              <a:rPr lang="en-US" sz="1400" dirty="0"/>
            </a:br>
            <a:r>
              <a:rPr lang="en-US" sz="1400" b="1" dirty="0">
                <a:solidFill>
                  <a:srgbClr val="AE562C"/>
                </a:solidFill>
              </a:rPr>
              <a:t>Release: </a:t>
            </a:r>
            <a:r>
              <a:rPr lang="en-US" sz="1400" dirty="0"/>
              <a:t>1 week after #2 email send</a:t>
            </a:r>
            <a:endParaRPr lang="en-US" sz="1400" b="1" dirty="0">
              <a:solidFill>
                <a:schemeClr val="accent1"/>
              </a:solidFill>
            </a:endParaRPr>
          </a:p>
          <a:p>
            <a:pPr marL="342900" indent="-342900">
              <a:buFont typeface="+mj-lt"/>
              <a:buAutoNum type="arabicPeriod"/>
            </a:pPr>
            <a:r>
              <a:rPr lang="en-US" sz="1400" b="1" dirty="0"/>
              <a:t>Post Social Post #1</a:t>
            </a:r>
            <a:br>
              <a:rPr lang="en-US" sz="1400" dirty="0"/>
            </a:br>
            <a:r>
              <a:rPr lang="en-US" sz="1400" b="1" dirty="0">
                <a:solidFill>
                  <a:srgbClr val="AE562C"/>
                </a:solidFill>
              </a:rPr>
              <a:t>Release: </a:t>
            </a:r>
            <a:r>
              <a:rPr lang="en-US" sz="1400" dirty="0"/>
              <a:t>1 day after #3 email send</a:t>
            </a:r>
          </a:p>
          <a:p>
            <a:pPr marL="342900" indent="-342900">
              <a:buFont typeface="+mj-lt"/>
              <a:buAutoNum type="arabicPeriod"/>
            </a:pPr>
            <a:r>
              <a:rPr lang="en-US" sz="1400" b="1" dirty="0"/>
              <a:t>Follow Up Email Touch Plan </a:t>
            </a:r>
            <a:br>
              <a:rPr lang="en-US" sz="1400" b="1" dirty="0"/>
            </a:br>
            <a:r>
              <a:rPr lang="en-US" sz="1400" dirty="0"/>
              <a:t>See Touch Plan for details</a:t>
            </a:r>
            <a:br>
              <a:rPr lang="en-US" sz="1400" b="1" dirty="0"/>
            </a:br>
            <a:endParaRPr lang="en-US" sz="1400" b="1" dirty="0"/>
          </a:p>
          <a:p>
            <a:pPr marL="342900" indent="-342900">
              <a:buFont typeface="+mj-lt"/>
              <a:buAutoNum type="arabicPeriod"/>
            </a:pPr>
            <a:endParaRPr lang="en-US" sz="1400" dirty="0"/>
          </a:p>
          <a:p>
            <a:endParaRPr lang="en-US" sz="1400" dirty="0"/>
          </a:p>
          <a:p>
            <a:endParaRPr lang="en-US" sz="1400" dirty="0"/>
          </a:p>
        </p:txBody>
      </p:sp>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p:txBody>
          <a:bodyPr/>
          <a:lstStyle/>
          <a:p>
            <a:r>
              <a:rPr lang="en-GB" dirty="0"/>
              <a:t>Marketing Email Cadence</a:t>
            </a:r>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18"/>
          </p:nvPr>
        </p:nvSpPr>
        <p:spPr/>
        <p:txBody>
          <a:body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19"/>
          </p:nvPr>
        </p:nvSpPr>
        <p:spPr/>
        <p:txBody>
          <a:bodyPr/>
          <a:lstStyle/>
          <a:p>
            <a:fld id="{345D60D9-5372-5F40-9443-0F9AE5BDC3C8}" type="slidenum">
              <a:rPr lang="en-US" smtClean="0"/>
              <a:pPr/>
              <a:t>9</a:t>
            </a:fld>
            <a:endParaRPr lang="en-US" dirty="0"/>
          </a:p>
        </p:txBody>
      </p:sp>
      <p:pic>
        <p:nvPicPr>
          <p:cNvPr id="16" name="Picture 15">
            <a:extLst>
              <a:ext uri="{FF2B5EF4-FFF2-40B4-BE49-F238E27FC236}">
                <a16:creationId xmlns:a16="http://schemas.microsoft.com/office/drawing/2014/main" id="{1AD02E14-2C2A-47BA-80E1-2594E6F3F3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2658" y="4715557"/>
            <a:ext cx="1184786" cy="1543664"/>
          </a:xfrm>
          <a:prstGeom prst="rect">
            <a:avLst/>
          </a:prstGeom>
        </p:spPr>
      </p:pic>
      <p:sp>
        <p:nvSpPr>
          <p:cNvPr id="17" name="Cross 16">
            <a:extLst>
              <a:ext uri="{FF2B5EF4-FFF2-40B4-BE49-F238E27FC236}">
                <a16:creationId xmlns:a16="http://schemas.microsoft.com/office/drawing/2014/main" id="{10236331-94DA-470E-B530-E1648B9115B7}"/>
              </a:ext>
            </a:extLst>
          </p:cNvPr>
          <p:cNvSpPr/>
          <p:nvPr/>
        </p:nvSpPr>
        <p:spPr>
          <a:xfrm>
            <a:off x="2133835" y="5510520"/>
            <a:ext cx="253379" cy="240915"/>
          </a:xfrm>
          <a:prstGeom prst="plus">
            <a:avLst>
              <a:gd name="adj" fmla="val 422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8" name="Group 17">
            <a:extLst>
              <a:ext uri="{FF2B5EF4-FFF2-40B4-BE49-F238E27FC236}">
                <a16:creationId xmlns:a16="http://schemas.microsoft.com/office/drawing/2014/main" id="{C1C42458-759A-4E6D-B53E-BA2A0DEC6EE3}"/>
              </a:ext>
            </a:extLst>
          </p:cNvPr>
          <p:cNvGrpSpPr/>
          <p:nvPr/>
        </p:nvGrpSpPr>
        <p:grpSpPr>
          <a:xfrm>
            <a:off x="761666" y="5841824"/>
            <a:ext cx="562837" cy="587620"/>
            <a:chOff x="5071109" y="325773"/>
            <a:chExt cx="515452" cy="516954"/>
          </a:xfrm>
        </p:grpSpPr>
        <p:sp>
          <p:nvSpPr>
            <p:cNvPr id="19" name="Oval 18">
              <a:extLst>
                <a:ext uri="{FF2B5EF4-FFF2-40B4-BE49-F238E27FC236}">
                  <a16:creationId xmlns:a16="http://schemas.microsoft.com/office/drawing/2014/main" id="{9A99465A-19FC-46D3-8502-03430BF0B91E}"/>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07">
              <a:extLst>
                <a:ext uri="{FF2B5EF4-FFF2-40B4-BE49-F238E27FC236}">
                  <a16:creationId xmlns:a16="http://schemas.microsoft.com/office/drawing/2014/main" id="{B9B4CA9A-12CE-405F-A3EC-B45A0D9074C1}"/>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908">
              <a:extLst>
                <a:ext uri="{FF2B5EF4-FFF2-40B4-BE49-F238E27FC236}">
                  <a16:creationId xmlns:a16="http://schemas.microsoft.com/office/drawing/2014/main" id="{DD92F0C5-B2B3-4544-8497-850BD9DA5720}"/>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09">
              <a:extLst>
                <a:ext uri="{FF2B5EF4-FFF2-40B4-BE49-F238E27FC236}">
                  <a16:creationId xmlns:a16="http://schemas.microsoft.com/office/drawing/2014/main" id="{C64B17A9-B0C6-45C2-BB30-53E77C2B38E0}"/>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910">
              <a:extLst>
                <a:ext uri="{FF2B5EF4-FFF2-40B4-BE49-F238E27FC236}">
                  <a16:creationId xmlns:a16="http://schemas.microsoft.com/office/drawing/2014/main" id="{B2077FB5-2411-4D59-8F83-1D01649A74E2}"/>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6" name="Picture 25">
            <a:extLst>
              <a:ext uri="{FF2B5EF4-FFF2-40B4-BE49-F238E27FC236}">
                <a16:creationId xmlns:a16="http://schemas.microsoft.com/office/drawing/2014/main" id="{82F9C315-4BC0-4762-A405-B34BBA65AE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973" y="4712614"/>
            <a:ext cx="1190291" cy="1545336"/>
          </a:xfrm>
          <a:prstGeom prst="rect">
            <a:avLst/>
          </a:prstGeom>
        </p:spPr>
      </p:pic>
      <p:grpSp>
        <p:nvGrpSpPr>
          <p:cNvPr id="27" name="Group 26">
            <a:extLst>
              <a:ext uri="{FF2B5EF4-FFF2-40B4-BE49-F238E27FC236}">
                <a16:creationId xmlns:a16="http://schemas.microsoft.com/office/drawing/2014/main" id="{2129A001-6AB7-4FAF-908D-4B8F7E0A22E0}"/>
              </a:ext>
            </a:extLst>
          </p:cNvPr>
          <p:cNvGrpSpPr/>
          <p:nvPr/>
        </p:nvGrpSpPr>
        <p:grpSpPr>
          <a:xfrm>
            <a:off x="8317287" y="5863196"/>
            <a:ext cx="520188" cy="560464"/>
            <a:chOff x="5071109" y="325773"/>
            <a:chExt cx="515452" cy="516954"/>
          </a:xfrm>
        </p:grpSpPr>
        <p:sp>
          <p:nvSpPr>
            <p:cNvPr id="29" name="Oval 28">
              <a:extLst>
                <a:ext uri="{FF2B5EF4-FFF2-40B4-BE49-F238E27FC236}">
                  <a16:creationId xmlns:a16="http://schemas.microsoft.com/office/drawing/2014/main" id="{2A60C3D0-1D3E-4A19-8FAA-A139719C275D}"/>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07">
              <a:extLst>
                <a:ext uri="{FF2B5EF4-FFF2-40B4-BE49-F238E27FC236}">
                  <a16:creationId xmlns:a16="http://schemas.microsoft.com/office/drawing/2014/main" id="{C6AF6B9B-4CCA-4D5C-947B-BB44CCAF8146}"/>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908">
              <a:extLst>
                <a:ext uri="{FF2B5EF4-FFF2-40B4-BE49-F238E27FC236}">
                  <a16:creationId xmlns:a16="http://schemas.microsoft.com/office/drawing/2014/main" id="{056ADB31-61DF-40D6-B6F8-C8D32DCC8A42}"/>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909">
              <a:extLst>
                <a:ext uri="{FF2B5EF4-FFF2-40B4-BE49-F238E27FC236}">
                  <a16:creationId xmlns:a16="http://schemas.microsoft.com/office/drawing/2014/main" id="{FA415149-9F45-473A-AFC5-FEE87048F08B}"/>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910">
              <a:extLst>
                <a:ext uri="{FF2B5EF4-FFF2-40B4-BE49-F238E27FC236}">
                  <a16:creationId xmlns:a16="http://schemas.microsoft.com/office/drawing/2014/main" id="{7D5E8108-BBA9-4E41-AD98-F4938A5FD457}"/>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2" name="Cross 41">
            <a:extLst>
              <a:ext uri="{FF2B5EF4-FFF2-40B4-BE49-F238E27FC236}">
                <a16:creationId xmlns:a16="http://schemas.microsoft.com/office/drawing/2014/main" id="{9C5C7543-F46D-4AB9-95C0-692E69B29DD5}"/>
              </a:ext>
            </a:extLst>
          </p:cNvPr>
          <p:cNvSpPr/>
          <p:nvPr/>
        </p:nvSpPr>
        <p:spPr>
          <a:xfrm>
            <a:off x="2994231" y="5523495"/>
            <a:ext cx="253379" cy="240915"/>
          </a:xfrm>
          <a:prstGeom prst="plus">
            <a:avLst>
              <a:gd name="adj" fmla="val 422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3" name="Group 42">
            <a:extLst>
              <a:ext uri="{FF2B5EF4-FFF2-40B4-BE49-F238E27FC236}">
                <a16:creationId xmlns:a16="http://schemas.microsoft.com/office/drawing/2014/main" id="{1115B2F3-F6B0-42BB-85CB-C2B691547598}"/>
              </a:ext>
            </a:extLst>
          </p:cNvPr>
          <p:cNvGrpSpPr/>
          <p:nvPr/>
        </p:nvGrpSpPr>
        <p:grpSpPr>
          <a:xfrm>
            <a:off x="3327921" y="5331544"/>
            <a:ext cx="538637" cy="560449"/>
            <a:chOff x="1195456" y="325773"/>
            <a:chExt cx="516954" cy="516954"/>
          </a:xfrm>
        </p:grpSpPr>
        <p:sp>
          <p:nvSpPr>
            <p:cNvPr id="44" name="Oval 43">
              <a:extLst>
                <a:ext uri="{FF2B5EF4-FFF2-40B4-BE49-F238E27FC236}">
                  <a16:creationId xmlns:a16="http://schemas.microsoft.com/office/drawing/2014/main" id="{DF735E73-B517-4E41-BC38-4E9896BDEE6A}"/>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838">
              <a:extLst>
                <a:ext uri="{FF2B5EF4-FFF2-40B4-BE49-F238E27FC236}">
                  <a16:creationId xmlns:a16="http://schemas.microsoft.com/office/drawing/2014/main" id="{0B81A716-CD51-481D-A1C0-3710046423EC}"/>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839">
              <a:extLst>
                <a:ext uri="{FF2B5EF4-FFF2-40B4-BE49-F238E27FC236}">
                  <a16:creationId xmlns:a16="http://schemas.microsoft.com/office/drawing/2014/main" id="{9E9A4741-350A-4B1B-B2E1-A495D138F03D}"/>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840">
              <a:extLst>
                <a:ext uri="{FF2B5EF4-FFF2-40B4-BE49-F238E27FC236}">
                  <a16:creationId xmlns:a16="http://schemas.microsoft.com/office/drawing/2014/main" id="{F037AB6A-5D53-4FC2-B14B-60E143E46AA8}"/>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841">
              <a:extLst>
                <a:ext uri="{FF2B5EF4-FFF2-40B4-BE49-F238E27FC236}">
                  <a16:creationId xmlns:a16="http://schemas.microsoft.com/office/drawing/2014/main" id="{BD0270EB-D22D-42E6-96B2-FF2F7FCD5F92}"/>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60" name="Picture 2" descr="Linkedin-logo | myCloudDoor - Expertise for Cloud Transition">
            <a:extLst>
              <a:ext uri="{FF2B5EF4-FFF2-40B4-BE49-F238E27FC236}">
                <a16:creationId xmlns:a16="http://schemas.microsoft.com/office/drawing/2014/main" id="{F9E69F8D-3D27-4173-AECF-06512AEBBA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68" r="22417"/>
          <a:stretch/>
        </p:blipFill>
        <p:spPr bwMode="auto">
          <a:xfrm>
            <a:off x="2480176" y="5397534"/>
            <a:ext cx="402470" cy="407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44EBABA-2A66-6D47-959B-EE3B9535AE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8662" y="4697127"/>
            <a:ext cx="1188720" cy="1534925"/>
          </a:xfrm>
          <a:prstGeom prst="rect">
            <a:avLst/>
          </a:prstGeom>
        </p:spPr>
      </p:pic>
      <p:grpSp>
        <p:nvGrpSpPr>
          <p:cNvPr id="36" name="Group 35">
            <a:extLst>
              <a:ext uri="{FF2B5EF4-FFF2-40B4-BE49-F238E27FC236}">
                <a16:creationId xmlns:a16="http://schemas.microsoft.com/office/drawing/2014/main" id="{190ADFCE-EBF3-4205-A9DC-801C615977C0}"/>
              </a:ext>
            </a:extLst>
          </p:cNvPr>
          <p:cNvGrpSpPr/>
          <p:nvPr/>
        </p:nvGrpSpPr>
        <p:grpSpPr>
          <a:xfrm>
            <a:off x="4456083" y="5841824"/>
            <a:ext cx="585145" cy="587618"/>
            <a:chOff x="5071109" y="325773"/>
            <a:chExt cx="515452" cy="516954"/>
          </a:xfrm>
        </p:grpSpPr>
        <p:sp>
          <p:nvSpPr>
            <p:cNvPr id="37" name="Oval 36">
              <a:extLst>
                <a:ext uri="{FF2B5EF4-FFF2-40B4-BE49-F238E27FC236}">
                  <a16:creationId xmlns:a16="http://schemas.microsoft.com/office/drawing/2014/main" id="{A8B35B04-4DFB-41D7-BF3F-AE412B9AB477}"/>
                </a:ext>
              </a:extLst>
            </p:cNvPr>
            <p:cNvSpPr>
              <a:spLocks noChangeArrowheads="1"/>
            </p:cNvSpPr>
            <p:nvPr/>
          </p:nvSpPr>
          <p:spPr bwMode="auto">
            <a:xfrm>
              <a:off x="5071109" y="325773"/>
              <a:ext cx="515452" cy="516954"/>
            </a:xfrm>
            <a:prstGeom prst="ellipse">
              <a:avLst/>
            </a:prstGeom>
            <a:solidFill>
              <a:srgbClr val="0068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907">
              <a:extLst>
                <a:ext uri="{FF2B5EF4-FFF2-40B4-BE49-F238E27FC236}">
                  <a16:creationId xmlns:a16="http://schemas.microsoft.com/office/drawing/2014/main" id="{58390543-6190-4F4E-96F9-805EFDF69003}"/>
                </a:ext>
              </a:extLst>
            </p:cNvPr>
            <p:cNvSpPr>
              <a:spLocks noEditPoints="1"/>
            </p:cNvSpPr>
            <p:nvPr/>
          </p:nvSpPr>
          <p:spPr bwMode="auto">
            <a:xfrm>
              <a:off x="5168790" y="459520"/>
              <a:ext cx="276510" cy="282521"/>
            </a:xfrm>
            <a:custGeom>
              <a:avLst/>
              <a:gdLst>
                <a:gd name="T0" fmla="*/ 148 w 154"/>
                <a:gd name="T1" fmla="*/ 62 h 157"/>
                <a:gd name="T2" fmla="*/ 138 w 154"/>
                <a:gd name="T3" fmla="*/ 4 h 157"/>
                <a:gd name="T4" fmla="*/ 138 w 154"/>
                <a:gd name="T5" fmla="*/ 3 h 157"/>
                <a:gd name="T6" fmla="*/ 138 w 154"/>
                <a:gd name="T7" fmla="*/ 3 h 157"/>
                <a:gd name="T8" fmla="*/ 138 w 154"/>
                <a:gd name="T9" fmla="*/ 2 h 157"/>
                <a:gd name="T10" fmla="*/ 137 w 154"/>
                <a:gd name="T11" fmla="*/ 1 h 157"/>
                <a:gd name="T12" fmla="*/ 136 w 154"/>
                <a:gd name="T13" fmla="*/ 1 h 157"/>
                <a:gd name="T14" fmla="*/ 136 w 154"/>
                <a:gd name="T15" fmla="*/ 0 h 157"/>
                <a:gd name="T16" fmla="*/ 135 w 154"/>
                <a:gd name="T17" fmla="*/ 0 h 157"/>
                <a:gd name="T18" fmla="*/ 134 w 154"/>
                <a:gd name="T19" fmla="*/ 0 h 157"/>
                <a:gd name="T20" fmla="*/ 134 w 154"/>
                <a:gd name="T21" fmla="*/ 0 h 157"/>
                <a:gd name="T22" fmla="*/ 3 w 154"/>
                <a:gd name="T23" fmla="*/ 0 h 157"/>
                <a:gd name="T24" fmla="*/ 2 w 154"/>
                <a:gd name="T25" fmla="*/ 0 h 157"/>
                <a:gd name="T26" fmla="*/ 2 w 154"/>
                <a:gd name="T27" fmla="*/ 1 h 157"/>
                <a:gd name="T28" fmla="*/ 1 w 154"/>
                <a:gd name="T29" fmla="*/ 1 h 157"/>
                <a:gd name="T30" fmla="*/ 1 w 154"/>
                <a:gd name="T31" fmla="*/ 2 h 157"/>
                <a:gd name="T32" fmla="*/ 0 w 154"/>
                <a:gd name="T33" fmla="*/ 3 h 157"/>
                <a:gd name="T34" fmla="*/ 0 w 154"/>
                <a:gd name="T35" fmla="*/ 3 h 157"/>
                <a:gd name="T36" fmla="*/ 0 w 154"/>
                <a:gd name="T37" fmla="*/ 4 h 157"/>
                <a:gd name="T38" fmla="*/ 4 w 154"/>
                <a:gd name="T39" fmla="*/ 106 h 157"/>
                <a:gd name="T40" fmla="*/ 65 w 154"/>
                <a:gd name="T41" fmla="*/ 120 h 157"/>
                <a:gd name="T42" fmla="*/ 75 w 154"/>
                <a:gd name="T43" fmla="*/ 124 h 157"/>
                <a:gd name="T44" fmla="*/ 72 w 154"/>
                <a:gd name="T45" fmla="*/ 156 h 157"/>
                <a:gd name="T46" fmla="*/ 96 w 154"/>
                <a:gd name="T47" fmla="*/ 157 h 157"/>
                <a:gd name="T48" fmla="*/ 105 w 154"/>
                <a:gd name="T49" fmla="*/ 124 h 157"/>
                <a:gd name="T50" fmla="*/ 148 w 154"/>
                <a:gd name="T51" fmla="*/ 146 h 157"/>
                <a:gd name="T52" fmla="*/ 152 w 154"/>
                <a:gd name="T53" fmla="*/ 146 h 157"/>
                <a:gd name="T54" fmla="*/ 154 w 154"/>
                <a:gd name="T55" fmla="*/ 66 h 157"/>
                <a:gd name="T56" fmla="*/ 121 w 154"/>
                <a:gd name="T57" fmla="*/ 8 h 157"/>
                <a:gd name="T58" fmla="*/ 17 w 154"/>
                <a:gd name="T59" fmla="*/ 8 h 157"/>
                <a:gd name="T60" fmla="*/ 8 w 154"/>
                <a:gd name="T61" fmla="*/ 98 h 157"/>
                <a:gd name="T62" fmla="*/ 67 w 154"/>
                <a:gd name="T63" fmla="*/ 52 h 157"/>
                <a:gd name="T64" fmla="*/ 71 w 154"/>
                <a:gd name="T65" fmla="*/ 52 h 157"/>
                <a:gd name="T66" fmla="*/ 130 w 154"/>
                <a:gd name="T67" fmla="*/ 71 h 157"/>
                <a:gd name="T68" fmla="*/ 69 w 154"/>
                <a:gd name="T69" fmla="*/ 84 h 157"/>
                <a:gd name="T70" fmla="*/ 65 w 154"/>
                <a:gd name="T71" fmla="*/ 98 h 157"/>
                <a:gd name="T72" fmla="*/ 73 w 154"/>
                <a:gd name="T73" fmla="*/ 92 h 157"/>
                <a:gd name="T74" fmla="*/ 103 w 154"/>
                <a:gd name="T75" fmla="*/ 116 h 157"/>
                <a:gd name="T76" fmla="*/ 73 w 154"/>
                <a:gd name="T77" fmla="*/ 92 h 157"/>
                <a:gd name="T78" fmla="*/ 79 w 154"/>
                <a:gd name="T79" fmla="*/ 149 h 157"/>
                <a:gd name="T80" fmla="*/ 96 w 154"/>
                <a:gd name="T81" fmla="*/ 124 h 157"/>
                <a:gd name="T82" fmla="*/ 146 w 154"/>
                <a:gd name="T83" fmla="*/ 136 h 157"/>
                <a:gd name="T84" fmla="*/ 111 w 154"/>
                <a:gd name="T85" fmla="*/ 91 h 157"/>
                <a:gd name="T86" fmla="*/ 146 w 154"/>
                <a:gd name="T87" fmla="*/ 1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7">
                  <a:moveTo>
                    <a:pt x="152" y="62"/>
                  </a:moveTo>
                  <a:cubicBezTo>
                    <a:pt x="151" y="62"/>
                    <a:pt x="149" y="62"/>
                    <a:pt x="148" y="62"/>
                  </a:cubicBezTo>
                  <a:cubicBezTo>
                    <a:pt x="138" y="67"/>
                    <a:pt x="138" y="67"/>
                    <a:pt x="138" y="67"/>
                  </a:cubicBezTo>
                  <a:cubicBezTo>
                    <a:pt x="138" y="4"/>
                    <a:pt x="138" y="4"/>
                    <a:pt x="138" y="4"/>
                  </a:cubicBezTo>
                  <a:cubicBezTo>
                    <a:pt x="138" y="4"/>
                    <a:pt x="138" y="4"/>
                    <a:pt x="138" y="4"/>
                  </a:cubicBezTo>
                  <a:cubicBezTo>
                    <a:pt x="138" y="4"/>
                    <a:pt x="138" y="4"/>
                    <a:pt x="138" y="3"/>
                  </a:cubicBezTo>
                  <a:cubicBezTo>
                    <a:pt x="138" y="3"/>
                    <a:pt x="138" y="3"/>
                    <a:pt x="138" y="3"/>
                  </a:cubicBezTo>
                  <a:cubicBezTo>
                    <a:pt x="138" y="3"/>
                    <a:pt x="138" y="3"/>
                    <a:pt x="138" y="3"/>
                  </a:cubicBezTo>
                  <a:cubicBezTo>
                    <a:pt x="138" y="2"/>
                    <a:pt x="138" y="2"/>
                    <a:pt x="138" y="2"/>
                  </a:cubicBezTo>
                  <a:cubicBezTo>
                    <a:pt x="138" y="2"/>
                    <a:pt x="138" y="2"/>
                    <a:pt x="138" y="2"/>
                  </a:cubicBezTo>
                  <a:cubicBezTo>
                    <a:pt x="138" y="2"/>
                    <a:pt x="137" y="2"/>
                    <a:pt x="137" y="2"/>
                  </a:cubicBezTo>
                  <a:cubicBezTo>
                    <a:pt x="137" y="2"/>
                    <a:pt x="137" y="1"/>
                    <a:pt x="137" y="1"/>
                  </a:cubicBezTo>
                  <a:cubicBezTo>
                    <a:pt x="137" y="1"/>
                    <a:pt x="137" y="1"/>
                    <a:pt x="137" y="1"/>
                  </a:cubicBezTo>
                  <a:cubicBezTo>
                    <a:pt x="137" y="1"/>
                    <a:pt x="137" y="1"/>
                    <a:pt x="136" y="1"/>
                  </a:cubicBezTo>
                  <a:cubicBezTo>
                    <a:pt x="136" y="1"/>
                    <a:pt x="136" y="1"/>
                    <a:pt x="136" y="1"/>
                  </a:cubicBezTo>
                  <a:cubicBezTo>
                    <a:pt x="136" y="0"/>
                    <a:pt x="136" y="0"/>
                    <a:pt x="136" y="0"/>
                  </a:cubicBezTo>
                  <a:cubicBezTo>
                    <a:pt x="136" y="0"/>
                    <a:pt x="135" y="0"/>
                    <a:pt x="135" y="0"/>
                  </a:cubicBezTo>
                  <a:cubicBezTo>
                    <a:pt x="135" y="0"/>
                    <a:pt x="135" y="0"/>
                    <a:pt x="135" y="0"/>
                  </a:cubicBezTo>
                  <a:cubicBezTo>
                    <a:pt x="135" y="0"/>
                    <a:pt x="135" y="0"/>
                    <a:pt x="134" y="0"/>
                  </a:cubicBezTo>
                  <a:cubicBezTo>
                    <a:pt x="134" y="0"/>
                    <a:pt x="134" y="0"/>
                    <a:pt x="134" y="0"/>
                  </a:cubicBezTo>
                  <a:cubicBezTo>
                    <a:pt x="134" y="0"/>
                    <a:pt x="134" y="0"/>
                    <a:pt x="134" y="0"/>
                  </a:cubicBezTo>
                  <a:cubicBezTo>
                    <a:pt x="134" y="0"/>
                    <a:pt x="134" y="0"/>
                    <a:pt x="134" y="0"/>
                  </a:cubicBezTo>
                  <a:cubicBezTo>
                    <a:pt x="4" y="0"/>
                    <a:pt x="4" y="0"/>
                    <a:pt x="4" y="0"/>
                  </a:cubicBezTo>
                  <a:cubicBezTo>
                    <a:pt x="4" y="0"/>
                    <a:pt x="4" y="0"/>
                    <a:pt x="3" y="0"/>
                  </a:cubicBezTo>
                  <a:cubicBezTo>
                    <a:pt x="3" y="0"/>
                    <a:pt x="3" y="0"/>
                    <a:pt x="3" y="0"/>
                  </a:cubicBezTo>
                  <a:cubicBezTo>
                    <a:pt x="3" y="0"/>
                    <a:pt x="3" y="0"/>
                    <a:pt x="2" y="0"/>
                  </a:cubicBezTo>
                  <a:cubicBezTo>
                    <a:pt x="2" y="0"/>
                    <a:pt x="2" y="0"/>
                    <a:pt x="2" y="1"/>
                  </a:cubicBezTo>
                  <a:cubicBezTo>
                    <a:pt x="2" y="1"/>
                    <a:pt x="2" y="1"/>
                    <a:pt x="2" y="1"/>
                  </a:cubicBezTo>
                  <a:cubicBezTo>
                    <a:pt x="2" y="1"/>
                    <a:pt x="2" y="1"/>
                    <a:pt x="2" y="1"/>
                  </a:cubicBezTo>
                  <a:cubicBezTo>
                    <a:pt x="1" y="1"/>
                    <a:pt x="1" y="1"/>
                    <a:pt x="1" y="1"/>
                  </a:cubicBezTo>
                  <a:cubicBezTo>
                    <a:pt x="1" y="1"/>
                    <a:pt x="1" y="2"/>
                    <a:pt x="1" y="2"/>
                  </a:cubicBezTo>
                  <a:cubicBezTo>
                    <a:pt x="1" y="2"/>
                    <a:pt x="1" y="2"/>
                    <a:pt x="1" y="2"/>
                  </a:cubicBezTo>
                  <a:cubicBezTo>
                    <a:pt x="1" y="2"/>
                    <a:pt x="1" y="2"/>
                    <a:pt x="1" y="2"/>
                  </a:cubicBezTo>
                  <a:cubicBezTo>
                    <a:pt x="1" y="2"/>
                    <a:pt x="0" y="2"/>
                    <a:pt x="0" y="3"/>
                  </a:cubicBezTo>
                  <a:cubicBezTo>
                    <a:pt x="0" y="3"/>
                    <a:pt x="0" y="3"/>
                    <a:pt x="0" y="3"/>
                  </a:cubicBezTo>
                  <a:cubicBezTo>
                    <a:pt x="0" y="3"/>
                    <a:pt x="0" y="3"/>
                    <a:pt x="0" y="3"/>
                  </a:cubicBezTo>
                  <a:cubicBezTo>
                    <a:pt x="0" y="4"/>
                    <a:pt x="0" y="4"/>
                    <a:pt x="0" y="4"/>
                  </a:cubicBezTo>
                  <a:cubicBezTo>
                    <a:pt x="0" y="4"/>
                    <a:pt x="0" y="4"/>
                    <a:pt x="0" y="4"/>
                  </a:cubicBezTo>
                  <a:cubicBezTo>
                    <a:pt x="0" y="102"/>
                    <a:pt x="0" y="102"/>
                    <a:pt x="0" y="102"/>
                  </a:cubicBezTo>
                  <a:cubicBezTo>
                    <a:pt x="0" y="104"/>
                    <a:pt x="2" y="106"/>
                    <a:pt x="4" y="106"/>
                  </a:cubicBezTo>
                  <a:cubicBezTo>
                    <a:pt x="65" y="106"/>
                    <a:pt x="65" y="106"/>
                    <a:pt x="65" y="106"/>
                  </a:cubicBezTo>
                  <a:cubicBezTo>
                    <a:pt x="65" y="120"/>
                    <a:pt x="65" y="120"/>
                    <a:pt x="65" y="120"/>
                  </a:cubicBezTo>
                  <a:cubicBezTo>
                    <a:pt x="65" y="123"/>
                    <a:pt x="67" y="124"/>
                    <a:pt x="69" y="124"/>
                  </a:cubicBezTo>
                  <a:cubicBezTo>
                    <a:pt x="75" y="124"/>
                    <a:pt x="75" y="124"/>
                    <a:pt x="75" y="124"/>
                  </a:cubicBezTo>
                  <a:cubicBezTo>
                    <a:pt x="71" y="153"/>
                    <a:pt x="71" y="153"/>
                    <a:pt x="71" y="153"/>
                  </a:cubicBezTo>
                  <a:cubicBezTo>
                    <a:pt x="71" y="154"/>
                    <a:pt x="71" y="155"/>
                    <a:pt x="72" y="156"/>
                  </a:cubicBezTo>
                  <a:cubicBezTo>
                    <a:pt x="72" y="157"/>
                    <a:pt x="74" y="157"/>
                    <a:pt x="75" y="157"/>
                  </a:cubicBezTo>
                  <a:cubicBezTo>
                    <a:pt x="96" y="157"/>
                    <a:pt x="96" y="157"/>
                    <a:pt x="96" y="157"/>
                  </a:cubicBezTo>
                  <a:cubicBezTo>
                    <a:pt x="97" y="157"/>
                    <a:pt x="99" y="156"/>
                    <a:pt x="99" y="154"/>
                  </a:cubicBezTo>
                  <a:cubicBezTo>
                    <a:pt x="105" y="124"/>
                    <a:pt x="105" y="124"/>
                    <a:pt x="105" y="124"/>
                  </a:cubicBezTo>
                  <a:cubicBezTo>
                    <a:pt x="106" y="124"/>
                    <a:pt x="106" y="124"/>
                    <a:pt x="106" y="124"/>
                  </a:cubicBezTo>
                  <a:cubicBezTo>
                    <a:pt x="148" y="146"/>
                    <a:pt x="148" y="146"/>
                    <a:pt x="148" y="146"/>
                  </a:cubicBezTo>
                  <a:cubicBezTo>
                    <a:pt x="149" y="147"/>
                    <a:pt x="149" y="147"/>
                    <a:pt x="150" y="147"/>
                  </a:cubicBezTo>
                  <a:cubicBezTo>
                    <a:pt x="151" y="147"/>
                    <a:pt x="151" y="147"/>
                    <a:pt x="152" y="146"/>
                  </a:cubicBezTo>
                  <a:cubicBezTo>
                    <a:pt x="153" y="146"/>
                    <a:pt x="154" y="144"/>
                    <a:pt x="154" y="143"/>
                  </a:cubicBezTo>
                  <a:cubicBezTo>
                    <a:pt x="154" y="66"/>
                    <a:pt x="154" y="66"/>
                    <a:pt x="154" y="66"/>
                  </a:cubicBezTo>
                  <a:cubicBezTo>
                    <a:pt x="154" y="64"/>
                    <a:pt x="153" y="63"/>
                    <a:pt x="152" y="62"/>
                  </a:cubicBezTo>
                  <a:close/>
                  <a:moveTo>
                    <a:pt x="121" y="8"/>
                  </a:moveTo>
                  <a:cubicBezTo>
                    <a:pt x="69" y="43"/>
                    <a:pt x="69" y="43"/>
                    <a:pt x="69" y="43"/>
                  </a:cubicBezTo>
                  <a:cubicBezTo>
                    <a:pt x="17" y="8"/>
                    <a:pt x="17" y="8"/>
                    <a:pt x="17" y="8"/>
                  </a:cubicBezTo>
                  <a:lnTo>
                    <a:pt x="121" y="8"/>
                  </a:lnTo>
                  <a:close/>
                  <a:moveTo>
                    <a:pt x="8" y="98"/>
                  </a:moveTo>
                  <a:cubicBezTo>
                    <a:pt x="8" y="12"/>
                    <a:pt x="8" y="12"/>
                    <a:pt x="8" y="12"/>
                  </a:cubicBezTo>
                  <a:cubicBezTo>
                    <a:pt x="67" y="52"/>
                    <a:pt x="67" y="52"/>
                    <a:pt x="67" y="52"/>
                  </a:cubicBezTo>
                  <a:cubicBezTo>
                    <a:pt x="68" y="52"/>
                    <a:pt x="68" y="52"/>
                    <a:pt x="69" y="52"/>
                  </a:cubicBezTo>
                  <a:cubicBezTo>
                    <a:pt x="70" y="52"/>
                    <a:pt x="71" y="52"/>
                    <a:pt x="71" y="52"/>
                  </a:cubicBezTo>
                  <a:cubicBezTo>
                    <a:pt x="130" y="12"/>
                    <a:pt x="130" y="12"/>
                    <a:pt x="130" y="12"/>
                  </a:cubicBezTo>
                  <a:cubicBezTo>
                    <a:pt x="130" y="71"/>
                    <a:pt x="130" y="71"/>
                    <a:pt x="130" y="71"/>
                  </a:cubicBezTo>
                  <a:cubicBezTo>
                    <a:pt x="106" y="84"/>
                    <a:pt x="106" y="84"/>
                    <a:pt x="106" y="84"/>
                  </a:cubicBezTo>
                  <a:cubicBezTo>
                    <a:pt x="69" y="84"/>
                    <a:pt x="69" y="84"/>
                    <a:pt x="69" y="84"/>
                  </a:cubicBezTo>
                  <a:cubicBezTo>
                    <a:pt x="67" y="84"/>
                    <a:pt x="65" y="86"/>
                    <a:pt x="65" y="88"/>
                  </a:cubicBezTo>
                  <a:cubicBezTo>
                    <a:pt x="65" y="98"/>
                    <a:pt x="65" y="98"/>
                    <a:pt x="65" y="98"/>
                  </a:cubicBezTo>
                  <a:lnTo>
                    <a:pt x="8" y="98"/>
                  </a:lnTo>
                  <a:close/>
                  <a:moveTo>
                    <a:pt x="73" y="92"/>
                  </a:moveTo>
                  <a:cubicBezTo>
                    <a:pt x="103" y="92"/>
                    <a:pt x="103" y="92"/>
                    <a:pt x="103" y="92"/>
                  </a:cubicBezTo>
                  <a:cubicBezTo>
                    <a:pt x="103" y="116"/>
                    <a:pt x="103" y="116"/>
                    <a:pt x="103" y="116"/>
                  </a:cubicBezTo>
                  <a:cubicBezTo>
                    <a:pt x="73" y="116"/>
                    <a:pt x="73" y="116"/>
                    <a:pt x="73" y="116"/>
                  </a:cubicBezTo>
                  <a:lnTo>
                    <a:pt x="73" y="92"/>
                  </a:lnTo>
                  <a:close/>
                  <a:moveTo>
                    <a:pt x="92" y="149"/>
                  </a:moveTo>
                  <a:cubicBezTo>
                    <a:pt x="79" y="149"/>
                    <a:pt x="79" y="149"/>
                    <a:pt x="79" y="149"/>
                  </a:cubicBezTo>
                  <a:cubicBezTo>
                    <a:pt x="83" y="124"/>
                    <a:pt x="83" y="124"/>
                    <a:pt x="83" y="124"/>
                  </a:cubicBezTo>
                  <a:cubicBezTo>
                    <a:pt x="96" y="124"/>
                    <a:pt x="96" y="124"/>
                    <a:pt x="96" y="124"/>
                  </a:cubicBezTo>
                  <a:lnTo>
                    <a:pt x="92" y="149"/>
                  </a:lnTo>
                  <a:close/>
                  <a:moveTo>
                    <a:pt x="146" y="136"/>
                  </a:moveTo>
                  <a:cubicBezTo>
                    <a:pt x="111" y="118"/>
                    <a:pt x="111" y="118"/>
                    <a:pt x="111" y="118"/>
                  </a:cubicBezTo>
                  <a:cubicBezTo>
                    <a:pt x="111" y="91"/>
                    <a:pt x="111" y="91"/>
                    <a:pt x="111" y="91"/>
                  </a:cubicBezTo>
                  <a:cubicBezTo>
                    <a:pt x="146" y="72"/>
                    <a:pt x="146" y="72"/>
                    <a:pt x="146" y="72"/>
                  </a:cubicBezTo>
                  <a:lnTo>
                    <a:pt x="14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908">
              <a:extLst>
                <a:ext uri="{FF2B5EF4-FFF2-40B4-BE49-F238E27FC236}">
                  <a16:creationId xmlns:a16="http://schemas.microsoft.com/office/drawing/2014/main" id="{B57BD1FA-ABF5-4851-88CE-72210E59F708}"/>
                </a:ext>
              </a:extLst>
            </p:cNvPr>
            <p:cNvSpPr>
              <a:spLocks/>
            </p:cNvSpPr>
            <p:nvPr/>
          </p:nvSpPr>
          <p:spPr bwMode="auto">
            <a:xfrm>
              <a:off x="5463333" y="641355"/>
              <a:ext cx="37570" cy="13525"/>
            </a:xfrm>
            <a:custGeom>
              <a:avLst/>
              <a:gdLst>
                <a:gd name="T0" fmla="*/ 17 w 21"/>
                <a:gd name="T1" fmla="*/ 0 h 8"/>
                <a:gd name="T2" fmla="*/ 4 w 21"/>
                <a:gd name="T3" fmla="*/ 0 h 8"/>
                <a:gd name="T4" fmla="*/ 0 w 21"/>
                <a:gd name="T5" fmla="*/ 4 h 8"/>
                <a:gd name="T6" fmla="*/ 4 w 21"/>
                <a:gd name="T7" fmla="*/ 8 h 8"/>
                <a:gd name="T8" fmla="*/ 17 w 21"/>
                <a:gd name="T9" fmla="*/ 8 h 8"/>
                <a:gd name="T10" fmla="*/ 21 w 21"/>
                <a:gd name="T11" fmla="*/ 4 h 8"/>
                <a:gd name="T12" fmla="*/ 17 w 2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0"/>
                  </a:moveTo>
                  <a:cubicBezTo>
                    <a:pt x="4" y="0"/>
                    <a:pt x="4" y="0"/>
                    <a:pt x="4" y="0"/>
                  </a:cubicBezTo>
                  <a:cubicBezTo>
                    <a:pt x="2" y="0"/>
                    <a:pt x="0" y="2"/>
                    <a:pt x="0" y="4"/>
                  </a:cubicBezTo>
                  <a:cubicBezTo>
                    <a:pt x="0" y="7"/>
                    <a:pt x="2" y="8"/>
                    <a:pt x="4" y="8"/>
                  </a:cubicBezTo>
                  <a:cubicBezTo>
                    <a:pt x="17" y="8"/>
                    <a:pt x="17" y="8"/>
                    <a:pt x="17" y="8"/>
                  </a:cubicBezTo>
                  <a:cubicBezTo>
                    <a:pt x="19" y="8"/>
                    <a:pt x="21" y="7"/>
                    <a:pt x="21" y="4"/>
                  </a:cubicBezTo>
                  <a:cubicBezTo>
                    <a:pt x="21" y="2"/>
                    <a:pt x="19" y="0"/>
                    <a:pt x="1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909">
              <a:extLst>
                <a:ext uri="{FF2B5EF4-FFF2-40B4-BE49-F238E27FC236}">
                  <a16:creationId xmlns:a16="http://schemas.microsoft.com/office/drawing/2014/main" id="{F5A620DA-FAC5-4998-A3D4-45617DAED567}"/>
                </a:ext>
              </a:extLst>
            </p:cNvPr>
            <p:cNvSpPr>
              <a:spLocks/>
            </p:cNvSpPr>
            <p:nvPr/>
          </p:nvSpPr>
          <p:spPr bwMode="auto">
            <a:xfrm>
              <a:off x="5461830" y="596272"/>
              <a:ext cx="37570" cy="22542"/>
            </a:xfrm>
            <a:custGeom>
              <a:avLst/>
              <a:gdLst>
                <a:gd name="T0" fmla="*/ 5 w 21"/>
                <a:gd name="T1" fmla="*/ 13 h 13"/>
                <a:gd name="T2" fmla="*/ 6 w 21"/>
                <a:gd name="T3" fmla="*/ 13 h 13"/>
                <a:gd name="T4" fmla="*/ 18 w 21"/>
                <a:gd name="T5" fmla="*/ 8 h 13"/>
                <a:gd name="T6" fmla="*/ 21 w 21"/>
                <a:gd name="T7" fmla="*/ 3 h 13"/>
                <a:gd name="T8" fmla="*/ 15 w 21"/>
                <a:gd name="T9" fmla="*/ 0 h 13"/>
                <a:gd name="T10" fmla="*/ 3 w 21"/>
                <a:gd name="T11" fmla="*/ 6 h 13"/>
                <a:gd name="T12" fmla="*/ 1 w 21"/>
                <a:gd name="T13" fmla="*/ 11 h 13"/>
                <a:gd name="T14" fmla="*/ 5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5" y="13"/>
                  </a:moveTo>
                  <a:cubicBezTo>
                    <a:pt x="5" y="13"/>
                    <a:pt x="6" y="13"/>
                    <a:pt x="6" y="13"/>
                  </a:cubicBezTo>
                  <a:cubicBezTo>
                    <a:pt x="18" y="8"/>
                    <a:pt x="18" y="8"/>
                    <a:pt x="18" y="8"/>
                  </a:cubicBezTo>
                  <a:cubicBezTo>
                    <a:pt x="20" y="7"/>
                    <a:pt x="21" y="5"/>
                    <a:pt x="21" y="3"/>
                  </a:cubicBezTo>
                  <a:cubicBezTo>
                    <a:pt x="20" y="1"/>
                    <a:pt x="17" y="0"/>
                    <a:pt x="15" y="0"/>
                  </a:cubicBezTo>
                  <a:cubicBezTo>
                    <a:pt x="3" y="6"/>
                    <a:pt x="3" y="6"/>
                    <a:pt x="3" y="6"/>
                  </a:cubicBezTo>
                  <a:cubicBezTo>
                    <a:pt x="1" y="6"/>
                    <a:pt x="0" y="9"/>
                    <a:pt x="1" y="11"/>
                  </a:cubicBezTo>
                  <a:cubicBezTo>
                    <a:pt x="2" y="12"/>
                    <a:pt x="3" y="13"/>
                    <a:pt x="5"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910">
              <a:extLst>
                <a:ext uri="{FF2B5EF4-FFF2-40B4-BE49-F238E27FC236}">
                  <a16:creationId xmlns:a16="http://schemas.microsoft.com/office/drawing/2014/main" id="{35BE6401-8380-4315-887B-C799C1E182FA}"/>
                </a:ext>
              </a:extLst>
            </p:cNvPr>
            <p:cNvSpPr>
              <a:spLocks/>
            </p:cNvSpPr>
            <p:nvPr/>
          </p:nvSpPr>
          <p:spPr bwMode="auto">
            <a:xfrm>
              <a:off x="5461830" y="677422"/>
              <a:ext cx="37570" cy="24044"/>
            </a:xfrm>
            <a:custGeom>
              <a:avLst/>
              <a:gdLst>
                <a:gd name="T0" fmla="*/ 18 w 21"/>
                <a:gd name="T1" fmla="*/ 6 h 14"/>
                <a:gd name="T2" fmla="*/ 6 w 21"/>
                <a:gd name="T3" fmla="*/ 1 h 14"/>
                <a:gd name="T4" fmla="*/ 1 w 21"/>
                <a:gd name="T5" fmla="*/ 3 h 14"/>
                <a:gd name="T6" fmla="*/ 3 w 21"/>
                <a:gd name="T7" fmla="*/ 8 h 14"/>
                <a:gd name="T8" fmla="*/ 15 w 21"/>
                <a:gd name="T9" fmla="*/ 14 h 14"/>
                <a:gd name="T10" fmla="*/ 17 w 21"/>
                <a:gd name="T11" fmla="*/ 14 h 14"/>
                <a:gd name="T12" fmla="*/ 20 w 21"/>
                <a:gd name="T13" fmla="*/ 12 h 14"/>
                <a:gd name="T14" fmla="*/ 18 w 21"/>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18" y="6"/>
                  </a:moveTo>
                  <a:cubicBezTo>
                    <a:pt x="6" y="1"/>
                    <a:pt x="6" y="1"/>
                    <a:pt x="6" y="1"/>
                  </a:cubicBezTo>
                  <a:cubicBezTo>
                    <a:pt x="4" y="0"/>
                    <a:pt x="2" y="1"/>
                    <a:pt x="1" y="3"/>
                  </a:cubicBezTo>
                  <a:cubicBezTo>
                    <a:pt x="0" y="5"/>
                    <a:pt x="1" y="7"/>
                    <a:pt x="3" y="8"/>
                  </a:cubicBezTo>
                  <a:cubicBezTo>
                    <a:pt x="15" y="14"/>
                    <a:pt x="15" y="14"/>
                    <a:pt x="15" y="14"/>
                  </a:cubicBezTo>
                  <a:cubicBezTo>
                    <a:pt x="16" y="14"/>
                    <a:pt x="16" y="14"/>
                    <a:pt x="17" y="14"/>
                  </a:cubicBezTo>
                  <a:cubicBezTo>
                    <a:pt x="18" y="14"/>
                    <a:pt x="20" y="13"/>
                    <a:pt x="20" y="12"/>
                  </a:cubicBezTo>
                  <a:cubicBezTo>
                    <a:pt x="21" y="10"/>
                    <a:pt x="20" y="7"/>
                    <a:pt x="18"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9" name="Cross 58">
            <a:extLst>
              <a:ext uri="{FF2B5EF4-FFF2-40B4-BE49-F238E27FC236}">
                <a16:creationId xmlns:a16="http://schemas.microsoft.com/office/drawing/2014/main" id="{FD98EB3B-3AB4-527C-210B-D4E9626CF998}"/>
              </a:ext>
            </a:extLst>
          </p:cNvPr>
          <p:cNvSpPr/>
          <p:nvPr/>
        </p:nvSpPr>
        <p:spPr>
          <a:xfrm>
            <a:off x="5955049" y="5412043"/>
            <a:ext cx="253379" cy="240915"/>
          </a:xfrm>
          <a:prstGeom prst="plus">
            <a:avLst>
              <a:gd name="adj" fmla="val 422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Cross 60">
            <a:extLst>
              <a:ext uri="{FF2B5EF4-FFF2-40B4-BE49-F238E27FC236}">
                <a16:creationId xmlns:a16="http://schemas.microsoft.com/office/drawing/2014/main" id="{AE6ED781-56CD-5190-E439-D592BA684E5F}"/>
              </a:ext>
            </a:extLst>
          </p:cNvPr>
          <p:cNvSpPr/>
          <p:nvPr/>
        </p:nvSpPr>
        <p:spPr>
          <a:xfrm>
            <a:off x="6815445" y="5425018"/>
            <a:ext cx="253379" cy="240915"/>
          </a:xfrm>
          <a:prstGeom prst="plus">
            <a:avLst>
              <a:gd name="adj" fmla="val 422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3" name="Group 62">
            <a:extLst>
              <a:ext uri="{FF2B5EF4-FFF2-40B4-BE49-F238E27FC236}">
                <a16:creationId xmlns:a16="http://schemas.microsoft.com/office/drawing/2014/main" id="{BBBAA1FA-80DD-34F1-E979-BD4ED65CE5A3}"/>
              </a:ext>
            </a:extLst>
          </p:cNvPr>
          <p:cNvGrpSpPr/>
          <p:nvPr/>
        </p:nvGrpSpPr>
        <p:grpSpPr>
          <a:xfrm>
            <a:off x="7149135" y="5233067"/>
            <a:ext cx="538637" cy="560449"/>
            <a:chOff x="1195456" y="325773"/>
            <a:chExt cx="516954" cy="516954"/>
          </a:xfrm>
        </p:grpSpPr>
        <p:sp>
          <p:nvSpPr>
            <p:cNvPr id="65" name="Oval 64">
              <a:extLst>
                <a:ext uri="{FF2B5EF4-FFF2-40B4-BE49-F238E27FC236}">
                  <a16:creationId xmlns:a16="http://schemas.microsoft.com/office/drawing/2014/main" id="{F35DFCFD-8C8C-6C50-5D11-491E96E27A11}"/>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838">
              <a:extLst>
                <a:ext uri="{FF2B5EF4-FFF2-40B4-BE49-F238E27FC236}">
                  <a16:creationId xmlns:a16="http://schemas.microsoft.com/office/drawing/2014/main" id="{049D40CE-EB3A-53CC-ABDD-972A3E5DDA6B}"/>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839">
              <a:extLst>
                <a:ext uri="{FF2B5EF4-FFF2-40B4-BE49-F238E27FC236}">
                  <a16:creationId xmlns:a16="http://schemas.microsoft.com/office/drawing/2014/main" id="{162C1E72-78CA-FB3F-2DF6-102B1CE7C3C8}"/>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840">
              <a:extLst>
                <a:ext uri="{FF2B5EF4-FFF2-40B4-BE49-F238E27FC236}">
                  <a16:creationId xmlns:a16="http://schemas.microsoft.com/office/drawing/2014/main" id="{42D2C2E3-F262-6AF1-B5C1-0656D4BD3A67}"/>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841">
              <a:extLst>
                <a:ext uri="{FF2B5EF4-FFF2-40B4-BE49-F238E27FC236}">
                  <a16:creationId xmlns:a16="http://schemas.microsoft.com/office/drawing/2014/main" id="{DCF01648-4A0C-E12E-5DA6-48862D27A2ED}"/>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81" name="Picture 2" descr="Linkedin-logo | myCloudDoor - Expertise for Cloud Transition">
            <a:extLst>
              <a:ext uri="{FF2B5EF4-FFF2-40B4-BE49-F238E27FC236}">
                <a16:creationId xmlns:a16="http://schemas.microsoft.com/office/drawing/2014/main" id="{1938414B-48DF-17B9-422D-A0156FD8AC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68" r="22417"/>
          <a:stretch/>
        </p:blipFill>
        <p:spPr bwMode="auto">
          <a:xfrm>
            <a:off x="6301390" y="5299057"/>
            <a:ext cx="402470" cy="407800"/>
          </a:xfrm>
          <a:prstGeom prst="rect">
            <a:avLst/>
          </a:prstGeom>
          <a:noFill/>
          <a:extLst>
            <a:ext uri="{909E8E84-426E-40DD-AFC4-6F175D3DCCD1}">
              <a14:hiddenFill xmlns:a14="http://schemas.microsoft.com/office/drawing/2010/main">
                <a:solidFill>
                  <a:srgbClr val="FFFFFF"/>
                </a:solidFill>
              </a14:hiddenFill>
            </a:ext>
          </a:extLst>
        </p:spPr>
      </p:pic>
      <p:sp>
        <p:nvSpPr>
          <p:cNvPr id="87" name="Cross 86">
            <a:extLst>
              <a:ext uri="{FF2B5EF4-FFF2-40B4-BE49-F238E27FC236}">
                <a16:creationId xmlns:a16="http://schemas.microsoft.com/office/drawing/2014/main" id="{42FD844F-C874-F8A3-B962-4BBD986FDFFC}"/>
              </a:ext>
            </a:extLst>
          </p:cNvPr>
          <p:cNvSpPr/>
          <p:nvPr/>
        </p:nvSpPr>
        <p:spPr>
          <a:xfrm>
            <a:off x="9899505" y="5470773"/>
            <a:ext cx="253379" cy="240915"/>
          </a:xfrm>
          <a:prstGeom prst="plus">
            <a:avLst>
              <a:gd name="adj" fmla="val 422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8" name="Cross 87">
            <a:extLst>
              <a:ext uri="{FF2B5EF4-FFF2-40B4-BE49-F238E27FC236}">
                <a16:creationId xmlns:a16="http://schemas.microsoft.com/office/drawing/2014/main" id="{D5EEB709-06B5-F259-8B94-9523695BBA76}"/>
              </a:ext>
            </a:extLst>
          </p:cNvPr>
          <p:cNvSpPr/>
          <p:nvPr/>
        </p:nvSpPr>
        <p:spPr>
          <a:xfrm>
            <a:off x="10759901" y="5483748"/>
            <a:ext cx="253379" cy="240915"/>
          </a:xfrm>
          <a:prstGeom prst="plus">
            <a:avLst>
              <a:gd name="adj" fmla="val 422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89" name="Group 88">
            <a:extLst>
              <a:ext uri="{FF2B5EF4-FFF2-40B4-BE49-F238E27FC236}">
                <a16:creationId xmlns:a16="http://schemas.microsoft.com/office/drawing/2014/main" id="{9CC7E9C5-C69D-8B8C-D6F9-B73D8DB8FFB2}"/>
              </a:ext>
            </a:extLst>
          </p:cNvPr>
          <p:cNvGrpSpPr/>
          <p:nvPr/>
        </p:nvGrpSpPr>
        <p:grpSpPr>
          <a:xfrm>
            <a:off x="11093591" y="5291797"/>
            <a:ext cx="538637" cy="560449"/>
            <a:chOff x="1195456" y="325773"/>
            <a:chExt cx="516954" cy="516954"/>
          </a:xfrm>
        </p:grpSpPr>
        <p:sp>
          <p:nvSpPr>
            <p:cNvPr id="90" name="Oval 89">
              <a:extLst>
                <a:ext uri="{FF2B5EF4-FFF2-40B4-BE49-F238E27FC236}">
                  <a16:creationId xmlns:a16="http://schemas.microsoft.com/office/drawing/2014/main" id="{BF80410E-3E93-8F3B-06AE-5AF29160CCCE}"/>
                </a:ext>
              </a:extLst>
            </p:cNvPr>
            <p:cNvSpPr>
              <a:spLocks noChangeArrowheads="1"/>
            </p:cNvSpPr>
            <p:nvPr/>
          </p:nvSpPr>
          <p:spPr bwMode="auto">
            <a:xfrm>
              <a:off x="1195456" y="325773"/>
              <a:ext cx="516954" cy="5169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838">
              <a:extLst>
                <a:ext uri="{FF2B5EF4-FFF2-40B4-BE49-F238E27FC236}">
                  <a16:creationId xmlns:a16="http://schemas.microsoft.com/office/drawing/2014/main" id="{9E19EAFC-1E21-E3C7-40B9-D6A0F886D0D8}"/>
                </a:ext>
              </a:extLst>
            </p:cNvPr>
            <p:cNvSpPr>
              <a:spLocks/>
            </p:cNvSpPr>
            <p:nvPr/>
          </p:nvSpPr>
          <p:spPr bwMode="auto">
            <a:xfrm>
              <a:off x="1557624" y="576737"/>
              <a:ext cx="51094" cy="13525"/>
            </a:xfrm>
            <a:custGeom>
              <a:avLst/>
              <a:gdLst>
                <a:gd name="T0" fmla="*/ 25 w 29"/>
                <a:gd name="T1" fmla="*/ 0 h 8"/>
                <a:gd name="T2" fmla="*/ 4 w 29"/>
                <a:gd name="T3" fmla="*/ 0 h 8"/>
                <a:gd name="T4" fmla="*/ 0 w 29"/>
                <a:gd name="T5" fmla="*/ 4 h 8"/>
                <a:gd name="T6" fmla="*/ 4 w 29"/>
                <a:gd name="T7" fmla="*/ 8 h 8"/>
                <a:gd name="T8" fmla="*/ 25 w 29"/>
                <a:gd name="T9" fmla="*/ 8 h 8"/>
                <a:gd name="T10" fmla="*/ 29 w 29"/>
                <a:gd name="T11" fmla="*/ 4 h 8"/>
                <a:gd name="T12" fmla="*/ 25 w 2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5" y="0"/>
                  </a:moveTo>
                  <a:cubicBezTo>
                    <a:pt x="4" y="0"/>
                    <a:pt x="4" y="0"/>
                    <a:pt x="4" y="0"/>
                  </a:cubicBezTo>
                  <a:cubicBezTo>
                    <a:pt x="2" y="0"/>
                    <a:pt x="0" y="2"/>
                    <a:pt x="0" y="4"/>
                  </a:cubicBezTo>
                  <a:cubicBezTo>
                    <a:pt x="0" y="7"/>
                    <a:pt x="2" y="8"/>
                    <a:pt x="4" y="8"/>
                  </a:cubicBezTo>
                  <a:cubicBezTo>
                    <a:pt x="25" y="8"/>
                    <a:pt x="25" y="8"/>
                    <a:pt x="25" y="8"/>
                  </a:cubicBezTo>
                  <a:cubicBezTo>
                    <a:pt x="27" y="8"/>
                    <a:pt x="29" y="7"/>
                    <a:pt x="29" y="4"/>
                  </a:cubicBezTo>
                  <a:cubicBezTo>
                    <a:pt x="29" y="2"/>
                    <a:pt x="27" y="0"/>
                    <a:pt x="2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839">
              <a:extLst>
                <a:ext uri="{FF2B5EF4-FFF2-40B4-BE49-F238E27FC236}">
                  <a16:creationId xmlns:a16="http://schemas.microsoft.com/office/drawing/2014/main" id="{44D1B9FE-DE35-EF54-23B9-CA7DD50BA71D}"/>
                </a:ext>
              </a:extLst>
            </p:cNvPr>
            <p:cNvSpPr>
              <a:spLocks/>
            </p:cNvSpPr>
            <p:nvPr/>
          </p:nvSpPr>
          <p:spPr bwMode="auto">
            <a:xfrm>
              <a:off x="1550110" y="516626"/>
              <a:ext cx="43581" cy="42078"/>
            </a:xfrm>
            <a:custGeom>
              <a:avLst/>
              <a:gdLst>
                <a:gd name="T0" fmla="*/ 5 w 24"/>
                <a:gd name="T1" fmla="*/ 23 h 23"/>
                <a:gd name="T2" fmla="*/ 7 w 24"/>
                <a:gd name="T3" fmla="*/ 21 h 23"/>
                <a:gd name="T4" fmla="*/ 22 w 24"/>
                <a:gd name="T5" fmla="*/ 7 h 23"/>
                <a:gd name="T6" fmla="*/ 22 w 24"/>
                <a:gd name="T7" fmla="*/ 1 h 23"/>
                <a:gd name="T8" fmla="*/ 16 w 24"/>
                <a:gd name="T9" fmla="*/ 1 h 23"/>
                <a:gd name="T10" fmla="*/ 2 w 24"/>
                <a:gd name="T11" fmla="*/ 16 h 23"/>
                <a:gd name="T12" fmla="*/ 2 w 24"/>
                <a:gd name="T13" fmla="*/ 21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6" y="23"/>
                    <a:pt x="7" y="22"/>
                    <a:pt x="7" y="21"/>
                  </a:cubicBezTo>
                  <a:cubicBezTo>
                    <a:pt x="22" y="7"/>
                    <a:pt x="22" y="7"/>
                    <a:pt x="22" y="7"/>
                  </a:cubicBezTo>
                  <a:cubicBezTo>
                    <a:pt x="24" y="5"/>
                    <a:pt x="24" y="3"/>
                    <a:pt x="22" y="1"/>
                  </a:cubicBezTo>
                  <a:cubicBezTo>
                    <a:pt x="20" y="0"/>
                    <a:pt x="18" y="0"/>
                    <a:pt x="16" y="1"/>
                  </a:cubicBezTo>
                  <a:cubicBezTo>
                    <a:pt x="2" y="16"/>
                    <a:pt x="2" y="16"/>
                    <a:pt x="2" y="16"/>
                  </a:cubicBezTo>
                  <a:cubicBezTo>
                    <a:pt x="0" y="17"/>
                    <a:pt x="0" y="20"/>
                    <a:pt x="2" y="21"/>
                  </a:cubicBezTo>
                  <a:cubicBezTo>
                    <a:pt x="3" y="22"/>
                    <a:pt x="4" y="23"/>
                    <a:pt x="5"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840">
              <a:extLst>
                <a:ext uri="{FF2B5EF4-FFF2-40B4-BE49-F238E27FC236}">
                  <a16:creationId xmlns:a16="http://schemas.microsoft.com/office/drawing/2014/main" id="{C138C622-9AE5-692F-4F9B-2FF6BCFB00D7}"/>
                </a:ext>
              </a:extLst>
            </p:cNvPr>
            <p:cNvSpPr>
              <a:spLocks/>
            </p:cNvSpPr>
            <p:nvPr/>
          </p:nvSpPr>
          <p:spPr bwMode="auto">
            <a:xfrm>
              <a:off x="1548607" y="605289"/>
              <a:ext cx="40575" cy="40575"/>
            </a:xfrm>
            <a:custGeom>
              <a:avLst/>
              <a:gdLst>
                <a:gd name="T0" fmla="*/ 7 w 23"/>
                <a:gd name="T1" fmla="*/ 2 h 23"/>
                <a:gd name="T2" fmla="*/ 1 w 23"/>
                <a:gd name="T3" fmla="*/ 2 h 23"/>
                <a:gd name="T4" fmla="*/ 1 w 23"/>
                <a:gd name="T5" fmla="*/ 7 h 23"/>
                <a:gd name="T6" fmla="*/ 16 w 23"/>
                <a:gd name="T7" fmla="*/ 22 h 23"/>
                <a:gd name="T8" fmla="*/ 19 w 23"/>
                <a:gd name="T9" fmla="*/ 23 h 23"/>
                <a:gd name="T10" fmla="*/ 21 w 23"/>
                <a:gd name="T11" fmla="*/ 22 h 23"/>
                <a:gd name="T12" fmla="*/ 21 w 23"/>
                <a:gd name="T13" fmla="*/ 16 h 23"/>
                <a:gd name="T14" fmla="*/ 7 w 23"/>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7" y="2"/>
                  </a:moveTo>
                  <a:cubicBezTo>
                    <a:pt x="5" y="0"/>
                    <a:pt x="3" y="0"/>
                    <a:pt x="1" y="2"/>
                  </a:cubicBezTo>
                  <a:cubicBezTo>
                    <a:pt x="0" y="3"/>
                    <a:pt x="0" y="6"/>
                    <a:pt x="1" y="7"/>
                  </a:cubicBezTo>
                  <a:cubicBezTo>
                    <a:pt x="16" y="22"/>
                    <a:pt x="16" y="22"/>
                    <a:pt x="16" y="22"/>
                  </a:cubicBezTo>
                  <a:cubicBezTo>
                    <a:pt x="17" y="23"/>
                    <a:pt x="18" y="23"/>
                    <a:pt x="19" y="23"/>
                  </a:cubicBezTo>
                  <a:cubicBezTo>
                    <a:pt x="20" y="23"/>
                    <a:pt x="21" y="23"/>
                    <a:pt x="21" y="22"/>
                  </a:cubicBezTo>
                  <a:cubicBezTo>
                    <a:pt x="23" y="20"/>
                    <a:pt x="23" y="18"/>
                    <a:pt x="21" y="16"/>
                  </a:cubicBezTo>
                  <a:lnTo>
                    <a:pt x="7"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841">
              <a:extLst>
                <a:ext uri="{FF2B5EF4-FFF2-40B4-BE49-F238E27FC236}">
                  <a16:creationId xmlns:a16="http://schemas.microsoft.com/office/drawing/2014/main" id="{74301F33-1E5C-D97C-F9AF-2A29A47CD6B7}"/>
                </a:ext>
              </a:extLst>
            </p:cNvPr>
            <p:cNvSpPr>
              <a:spLocks noEditPoints="1"/>
            </p:cNvSpPr>
            <p:nvPr/>
          </p:nvSpPr>
          <p:spPr bwMode="auto">
            <a:xfrm>
              <a:off x="1314174" y="473045"/>
              <a:ext cx="220908" cy="219405"/>
            </a:xfrm>
            <a:custGeom>
              <a:avLst/>
              <a:gdLst>
                <a:gd name="T0" fmla="*/ 109 w 123"/>
                <a:gd name="T1" fmla="*/ 0 h 122"/>
                <a:gd name="T2" fmla="*/ 97 w 123"/>
                <a:gd name="T3" fmla="*/ 6 h 122"/>
                <a:gd name="T4" fmla="*/ 96 w 123"/>
                <a:gd name="T5" fmla="*/ 7 h 122"/>
                <a:gd name="T6" fmla="*/ 59 w 123"/>
                <a:gd name="T7" fmla="*/ 28 h 122"/>
                <a:gd name="T8" fmla="*/ 33 w 123"/>
                <a:gd name="T9" fmla="*/ 28 h 122"/>
                <a:gd name="T10" fmla="*/ 19 w 123"/>
                <a:gd name="T11" fmla="*/ 39 h 122"/>
                <a:gd name="T12" fmla="*/ 18 w 123"/>
                <a:gd name="T13" fmla="*/ 39 h 122"/>
                <a:gd name="T14" fmla="*/ 0 w 123"/>
                <a:gd name="T15" fmla="*/ 57 h 122"/>
                <a:gd name="T16" fmla="*/ 18 w 123"/>
                <a:gd name="T17" fmla="*/ 74 h 122"/>
                <a:gd name="T18" fmla="*/ 19 w 123"/>
                <a:gd name="T19" fmla="*/ 74 h 122"/>
                <a:gd name="T20" fmla="*/ 28 w 123"/>
                <a:gd name="T21" fmla="*/ 84 h 122"/>
                <a:gd name="T22" fmla="*/ 28 w 123"/>
                <a:gd name="T23" fmla="*/ 109 h 122"/>
                <a:gd name="T24" fmla="*/ 41 w 123"/>
                <a:gd name="T25" fmla="*/ 122 h 122"/>
                <a:gd name="T26" fmla="*/ 55 w 123"/>
                <a:gd name="T27" fmla="*/ 109 h 122"/>
                <a:gd name="T28" fmla="*/ 55 w 123"/>
                <a:gd name="T29" fmla="*/ 85 h 122"/>
                <a:gd name="T30" fmla="*/ 59 w 123"/>
                <a:gd name="T31" fmla="*/ 85 h 122"/>
                <a:gd name="T32" fmla="*/ 60 w 123"/>
                <a:gd name="T33" fmla="*/ 85 h 122"/>
                <a:gd name="T34" fmla="*/ 60 w 123"/>
                <a:gd name="T35" fmla="*/ 85 h 122"/>
                <a:gd name="T36" fmla="*/ 96 w 123"/>
                <a:gd name="T37" fmla="*/ 105 h 122"/>
                <a:gd name="T38" fmla="*/ 96 w 123"/>
                <a:gd name="T39" fmla="*/ 105 h 122"/>
                <a:gd name="T40" fmla="*/ 109 w 123"/>
                <a:gd name="T41" fmla="*/ 113 h 122"/>
                <a:gd name="T42" fmla="*/ 123 w 123"/>
                <a:gd name="T43" fmla="*/ 99 h 122"/>
                <a:gd name="T44" fmla="*/ 123 w 123"/>
                <a:gd name="T45" fmla="*/ 14 h 122"/>
                <a:gd name="T46" fmla="*/ 109 w 123"/>
                <a:gd name="T47" fmla="*/ 0 h 122"/>
                <a:gd name="T48" fmla="*/ 8 w 123"/>
                <a:gd name="T49" fmla="*/ 57 h 122"/>
                <a:gd name="T50" fmla="*/ 18 w 123"/>
                <a:gd name="T51" fmla="*/ 47 h 122"/>
                <a:gd name="T52" fmla="*/ 18 w 123"/>
                <a:gd name="T53" fmla="*/ 66 h 122"/>
                <a:gd name="T54" fmla="*/ 8 w 123"/>
                <a:gd name="T55" fmla="*/ 57 h 122"/>
                <a:gd name="T56" fmla="*/ 47 w 123"/>
                <a:gd name="T57" fmla="*/ 109 h 122"/>
                <a:gd name="T58" fmla="*/ 41 w 123"/>
                <a:gd name="T59" fmla="*/ 114 h 122"/>
                <a:gd name="T60" fmla="*/ 36 w 123"/>
                <a:gd name="T61" fmla="*/ 109 h 122"/>
                <a:gd name="T62" fmla="*/ 36 w 123"/>
                <a:gd name="T63" fmla="*/ 85 h 122"/>
                <a:gd name="T64" fmla="*/ 47 w 123"/>
                <a:gd name="T65" fmla="*/ 85 h 122"/>
                <a:gd name="T66" fmla="*/ 47 w 123"/>
                <a:gd name="T67" fmla="*/ 109 h 122"/>
                <a:gd name="T68" fmla="*/ 55 w 123"/>
                <a:gd name="T69" fmla="*/ 77 h 122"/>
                <a:gd name="T70" fmla="*/ 33 w 123"/>
                <a:gd name="T71" fmla="*/ 77 h 122"/>
                <a:gd name="T72" fmla="*/ 26 w 123"/>
                <a:gd name="T73" fmla="*/ 70 h 122"/>
                <a:gd name="T74" fmla="*/ 26 w 123"/>
                <a:gd name="T75" fmla="*/ 43 h 122"/>
                <a:gd name="T76" fmla="*/ 33 w 123"/>
                <a:gd name="T77" fmla="*/ 36 h 122"/>
                <a:gd name="T78" fmla="*/ 55 w 123"/>
                <a:gd name="T79" fmla="*/ 36 h 122"/>
                <a:gd name="T80" fmla="*/ 55 w 123"/>
                <a:gd name="T81" fmla="*/ 77 h 122"/>
                <a:gd name="T82" fmla="*/ 63 w 123"/>
                <a:gd name="T83" fmla="*/ 77 h 122"/>
                <a:gd name="T84" fmla="*/ 63 w 123"/>
                <a:gd name="T85" fmla="*/ 36 h 122"/>
                <a:gd name="T86" fmla="*/ 95 w 123"/>
                <a:gd name="T87" fmla="*/ 21 h 122"/>
                <a:gd name="T88" fmla="*/ 95 w 123"/>
                <a:gd name="T89" fmla="*/ 92 h 122"/>
                <a:gd name="T90" fmla="*/ 63 w 123"/>
                <a:gd name="T91" fmla="*/ 77 h 122"/>
                <a:gd name="T92" fmla="*/ 115 w 123"/>
                <a:gd name="T93" fmla="*/ 99 h 122"/>
                <a:gd name="T94" fmla="*/ 109 w 123"/>
                <a:gd name="T95" fmla="*/ 105 h 122"/>
                <a:gd name="T96" fmla="*/ 103 w 123"/>
                <a:gd name="T97" fmla="*/ 99 h 122"/>
                <a:gd name="T98" fmla="*/ 103 w 123"/>
                <a:gd name="T99" fmla="*/ 14 h 122"/>
                <a:gd name="T100" fmla="*/ 109 w 123"/>
                <a:gd name="T101" fmla="*/ 8 h 122"/>
                <a:gd name="T102" fmla="*/ 115 w 123"/>
                <a:gd name="T103" fmla="*/ 14 h 122"/>
                <a:gd name="T104" fmla="*/ 115 w 123"/>
                <a:gd name="T105"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22">
                  <a:moveTo>
                    <a:pt x="109" y="0"/>
                  </a:moveTo>
                  <a:cubicBezTo>
                    <a:pt x="104" y="0"/>
                    <a:pt x="100" y="3"/>
                    <a:pt x="97" y="6"/>
                  </a:cubicBezTo>
                  <a:cubicBezTo>
                    <a:pt x="97" y="7"/>
                    <a:pt x="97" y="7"/>
                    <a:pt x="96" y="7"/>
                  </a:cubicBezTo>
                  <a:cubicBezTo>
                    <a:pt x="82" y="27"/>
                    <a:pt x="60" y="28"/>
                    <a:pt x="59" y="28"/>
                  </a:cubicBezTo>
                  <a:cubicBezTo>
                    <a:pt x="33" y="28"/>
                    <a:pt x="33" y="28"/>
                    <a:pt x="33" y="28"/>
                  </a:cubicBezTo>
                  <a:cubicBezTo>
                    <a:pt x="26" y="28"/>
                    <a:pt x="20" y="32"/>
                    <a:pt x="19" y="39"/>
                  </a:cubicBezTo>
                  <a:cubicBezTo>
                    <a:pt x="19" y="39"/>
                    <a:pt x="18" y="39"/>
                    <a:pt x="18" y="39"/>
                  </a:cubicBezTo>
                  <a:cubicBezTo>
                    <a:pt x="8" y="39"/>
                    <a:pt x="0" y="47"/>
                    <a:pt x="0" y="57"/>
                  </a:cubicBezTo>
                  <a:cubicBezTo>
                    <a:pt x="0" y="66"/>
                    <a:pt x="8" y="74"/>
                    <a:pt x="18" y="74"/>
                  </a:cubicBezTo>
                  <a:cubicBezTo>
                    <a:pt x="18" y="74"/>
                    <a:pt x="19" y="74"/>
                    <a:pt x="19" y="74"/>
                  </a:cubicBezTo>
                  <a:cubicBezTo>
                    <a:pt x="20" y="79"/>
                    <a:pt x="24" y="82"/>
                    <a:pt x="28" y="84"/>
                  </a:cubicBezTo>
                  <a:cubicBezTo>
                    <a:pt x="28" y="109"/>
                    <a:pt x="28" y="109"/>
                    <a:pt x="28" y="109"/>
                  </a:cubicBezTo>
                  <a:cubicBezTo>
                    <a:pt x="28" y="116"/>
                    <a:pt x="34" y="122"/>
                    <a:pt x="41" y="122"/>
                  </a:cubicBezTo>
                  <a:cubicBezTo>
                    <a:pt x="49" y="122"/>
                    <a:pt x="55" y="116"/>
                    <a:pt x="55" y="109"/>
                  </a:cubicBezTo>
                  <a:cubicBezTo>
                    <a:pt x="55" y="85"/>
                    <a:pt x="55" y="85"/>
                    <a:pt x="55" y="85"/>
                  </a:cubicBezTo>
                  <a:cubicBezTo>
                    <a:pt x="59" y="85"/>
                    <a:pt x="59" y="85"/>
                    <a:pt x="59" y="85"/>
                  </a:cubicBezTo>
                  <a:cubicBezTo>
                    <a:pt x="59" y="85"/>
                    <a:pt x="60" y="85"/>
                    <a:pt x="60" y="85"/>
                  </a:cubicBezTo>
                  <a:cubicBezTo>
                    <a:pt x="60" y="85"/>
                    <a:pt x="60" y="85"/>
                    <a:pt x="60" y="85"/>
                  </a:cubicBezTo>
                  <a:cubicBezTo>
                    <a:pt x="60" y="85"/>
                    <a:pt x="82" y="85"/>
                    <a:pt x="96" y="105"/>
                  </a:cubicBezTo>
                  <a:cubicBezTo>
                    <a:pt x="96" y="105"/>
                    <a:pt x="96" y="105"/>
                    <a:pt x="96" y="105"/>
                  </a:cubicBezTo>
                  <a:cubicBezTo>
                    <a:pt x="98" y="110"/>
                    <a:pt x="103" y="113"/>
                    <a:pt x="109" y="113"/>
                  </a:cubicBezTo>
                  <a:cubicBezTo>
                    <a:pt x="116" y="113"/>
                    <a:pt x="123" y="107"/>
                    <a:pt x="123" y="99"/>
                  </a:cubicBezTo>
                  <a:cubicBezTo>
                    <a:pt x="123" y="14"/>
                    <a:pt x="123" y="14"/>
                    <a:pt x="123" y="14"/>
                  </a:cubicBezTo>
                  <a:cubicBezTo>
                    <a:pt x="123" y="7"/>
                    <a:pt x="116" y="0"/>
                    <a:pt x="109" y="0"/>
                  </a:cubicBezTo>
                  <a:close/>
                  <a:moveTo>
                    <a:pt x="8" y="57"/>
                  </a:moveTo>
                  <a:cubicBezTo>
                    <a:pt x="8" y="51"/>
                    <a:pt x="13" y="47"/>
                    <a:pt x="18" y="47"/>
                  </a:cubicBezTo>
                  <a:cubicBezTo>
                    <a:pt x="18" y="66"/>
                    <a:pt x="18" y="66"/>
                    <a:pt x="18" y="66"/>
                  </a:cubicBezTo>
                  <a:cubicBezTo>
                    <a:pt x="13" y="66"/>
                    <a:pt x="8" y="62"/>
                    <a:pt x="8" y="57"/>
                  </a:cubicBezTo>
                  <a:close/>
                  <a:moveTo>
                    <a:pt x="47" y="109"/>
                  </a:moveTo>
                  <a:cubicBezTo>
                    <a:pt x="47" y="112"/>
                    <a:pt x="44" y="114"/>
                    <a:pt x="41" y="114"/>
                  </a:cubicBezTo>
                  <a:cubicBezTo>
                    <a:pt x="38" y="114"/>
                    <a:pt x="36" y="112"/>
                    <a:pt x="36" y="109"/>
                  </a:cubicBezTo>
                  <a:cubicBezTo>
                    <a:pt x="36" y="85"/>
                    <a:pt x="36" y="85"/>
                    <a:pt x="36" y="85"/>
                  </a:cubicBezTo>
                  <a:cubicBezTo>
                    <a:pt x="47" y="85"/>
                    <a:pt x="47" y="85"/>
                    <a:pt x="47" y="85"/>
                  </a:cubicBezTo>
                  <a:lnTo>
                    <a:pt x="47" y="109"/>
                  </a:lnTo>
                  <a:close/>
                  <a:moveTo>
                    <a:pt x="55" y="77"/>
                  </a:moveTo>
                  <a:cubicBezTo>
                    <a:pt x="33" y="77"/>
                    <a:pt x="33" y="77"/>
                    <a:pt x="33" y="77"/>
                  </a:cubicBezTo>
                  <a:cubicBezTo>
                    <a:pt x="29" y="77"/>
                    <a:pt x="26" y="74"/>
                    <a:pt x="26" y="70"/>
                  </a:cubicBezTo>
                  <a:cubicBezTo>
                    <a:pt x="26" y="43"/>
                    <a:pt x="26" y="43"/>
                    <a:pt x="26" y="43"/>
                  </a:cubicBezTo>
                  <a:cubicBezTo>
                    <a:pt x="26" y="39"/>
                    <a:pt x="29" y="36"/>
                    <a:pt x="33" y="36"/>
                  </a:cubicBezTo>
                  <a:cubicBezTo>
                    <a:pt x="55" y="36"/>
                    <a:pt x="55" y="36"/>
                    <a:pt x="55" y="36"/>
                  </a:cubicBezTo>
                  <a:lnTo>
                    <a:pt x="55" y="77"/>
                  </a:lnTo>
                  <a:close/>
                  <a:moveTo>
                    <a:pt x="63" y="77"/>
                  </a:moveTo>
                  <a:cubicBezTo>
                    <a:pt x="63" y="36"/>
                    <a:pt x="63" y="36"/>
                    <a:pt x="63" y="36"/>
                  </a:cubicBezTo>
                  <a:cubicBezTo>
                    <a:pt x="70" y="35"/>
                    <a:pt x="83" y="31"/>
                    <a:pt x="95" y="21"/>
                  </a:cubicBezTo>
                  <a:cubicBezTo>
                    <a:pt x="95" y="92"/>
                    <a:pt x="95" y="92"/>
                    <a:pt x="95" y="92"/>
                  </a:cubicBezTo>
                  <a:cubicBezTo>
                    <a:pt x="83" y="81"/>
                    <a:pt x="69" y="78"/>
                    <a:pt x="63" y="77"/>
                  </a:cubicBezTo>
                  <a:close/>
                  <a:moveTo>
                    <a:pt x="115" y="99"/>
                  </a:moveTo>
                  <a:cubicBezTo>
                    <a:pt x="115" y="103"/>
                    <a:pt x="112" y="105"/>
                    <a:pt x="109" y="105"/>
                  </a:cubicBezTo>
                  <a:cubicBezTo>
                    <a:pt x="105" y="105"/>
                    <a:pt x="103" y="103"/>
                    <a:pt x="103" y="99"/>
                  </a:cubicBezTo>
                  <a:cubicBezTo>
                    <a:pt x="103" y="14"/>
                    <a:pt x="103" y="14"/>
                    <a:pt x="103" y="14"/>
                  </a:cubicBezTo>
                  <a:cubicBezTo>
                    <a:pt x="103" y="11"/>
                    <a:pt x="105" y="8"/>
                    <a:pt x="109" y="8"/>
                  </a:cubicBezTo>
                  <a:cubicBezTo>
                    <a:pt x="112" y="8"/>
                    <a:pt x="115" y="11"/>
                    <a:pt x="115" y="14"/>
                  </a:cubicBezTo>
                  <a:lnTo>
                    <a:pt x="115" y="9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5" name="Picture 2" descr="Linkedin-logo | myCloudDoor - Expertise for Cloud Transition">
            <a:extLst>
              <a:ext uri="{FF2B5EF4-FFF2-40B4-BE49-F238E27FC236}">
                <a16:creationId xmlns:a16="http://schemas.microsoft.com/office/drawing/2014/main" id="{8B1A4A26-4DB2-E5DF-4742-1915776B82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68" r="22417"/>
          <a:stretch/>
        </p:blipFill>
        <p:spPr bwMode="auto">
          <a:xfrm>
            <a:off x="10245846" y="5357787"/>
            <a:ext cx="402470" cy="40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7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ent Master Pillars">
  <a:themeElements>
    <a:clrScheme name="Oracle NetSuite Light Theme Template 2021">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00688C"/>
      </a:hlink>
      <a:folHlink>
        <a:srgbClr val="00688C"/>
      </a:folHlink>
    </a:clrScheme>
    <a:fontScheme name="Oracle Sans Tabular">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Position 6">
      <a:srgbClr val="FFFFFF"/>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Oracle Redwood Modern v1.1.potx" id="{90EC28AD-73B7-49E5-B95A-D51B4BC18020}" vid="{A14BC67F-9127-4887-B9D1-2274AF0C5E61}"/>
    </a:ext>
  </a:extLst>
</a:theme>
</file>

<file path=ppt/theme/theme2.xml><?xml version="1.0" encoding="utf-8"?>
<a:theme xmlns:a="http://schemas.openxmlformats.org/drawingml/2006/main" name="1_Parent Master Pillars">
  <a:themeElements>
    <a:clrScheme name="Oracle NetSuite dark theme template 2021">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F0CC71"/>
      </a:hlink>
      <a:folHlink>
        <a:srgbClr val="F0CC71"/>
      </a:folHlink>
    </a:clrScheme>
    <a:fontScheme name="Oracle Sans Tabular">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Position 6">
      <a:srgbClr val="FFFFFF"/>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Oracle-NS-ppt-dark-template-April2021" id="{3D994B17-2002-9547-A6F9-F55D49854F01}" vid="{005453C6-BC6B-6948-BD3B-18E6C81370E4}"/>
    </a:ext>
  </a:extLst>
</a:theme>
</file>

<file path=ppt/theme/theme3.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Parent Master Pillars</Template>
  <TotalTime>13088</TotalTime>
  <Words>4853</Words>
  <Application>Microsoft Macintosh PowerPoint</Application>
  <PresentationFormat>Widescreen</PresentationFormat>
  <Paragraphs>541</Paragraphs>
  <Slides>34</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Georgia</vt:lpstr>
      <vt:lpstr>Oracle Sans</vt:lpstr>
      <vt:lpstr>Oracle Sans Light</vt:lpstr>
      <vt:lpstr>Oracle Sans Tab</vt:lpstr>
      <vt:lpstr>Oracle Sans Tab Light</vt:lpstr>
      <vt:lpstr>System Font Regular</vt:lpstr>
      <vt:lpstr>Parent Master Pillars</vt:lpstr>
      <vt:lpstr>1_Parent Master Pillars</vt:lpstr>
      <vt:lpstr>Campaign in a Box:  QuickBooks</vt:lpstr>
      <vt:lpstr>Contents</vt:lpstr>
      <vt:lpstr>PowerPoint Presentation</vt:lpstr>
      <vt:lpstr>Key Persona: CEO/Owner</vt:lpstr>
      <vt:lpstr>Key Persona: CFO</vt:lpstr>
      <vt:lpstr>PowerPoint Presentation</vt:lpstr>
      <vt:lpstr>PowerPoint Presentation</vt:lpstr>
      <vt:lpstr>Marketing Assets Overview: QuickBooks</vt:lpstr>
      <vt:lpstr>Marketing Email Cadence</vt:lpstr>
      <vt:lpstr>PowerPoint Presentation</vt:lpstr>
      <vt:lpstr>Touch Plan For Content Follow Ups</vt:lpstr>
      <vt:lpstr>PowerPoint Presentation</vt:lpstr>
      <vt:lpstr>PowerPoint Presentation</vt:lpstr>
      <vt:lpstr>Marketing Email: White Paper #1</vt:lpstr>
      <vt:lpstr>Social Post: White Paper #1 </vt:lpstr>
      <vt:lpstr>Follow Up Email: White Paper #1</vt:lpstr>
      <vt:lpstr>Talk Track for Follow Up: White Paper #1  The Risk of Trusting QuickBooks </vt:lpstr>
      <vt:lpstr>PowerPoint Presentation</vt:lpstr>
      <vt:lpstr>Marketing Email: White Paper #2</vt:lpstr>
      <vt:lpstr>Social Post: White Paper #2 </vt:lpstr>
      <vt:lpstr>Follow Up Email: White Paper #2</vt:lpstr>
      <vt:lpstr>Talk Track for Follow Up: White Paper #2  The Hidden Cost of QuickBooks </vt:lpstr>
      <vt:lpstr>PowerPoint Presentation</vt:lpstr>
      <vt:lpstr>Marketing Email: White Paper #3</vt:lpstr>
      <vt:lpstr>Social Post: White Paper #3 </vt:lpstr>
      <vt:lpstr>Follow up Email: White Paper #3</vt:lpstr>
      <vt:lpstr>Talk Track for Follow Up: White Paper #3 The Limitations of QuickBooks for Inventory </vt:lpstr>
      <vt:lpstr>PowerPoint Presentation</vt:lpstr>
      <vt:lpstr>Instructions for Co-Branding</vt:lpstr>
      <vt:lpstr>Call to Action (CTA)</vt:lpstr>
      <vt:lpstr>Sourcing Imagery for HTML Banners</vt:lpstr>
      <vt:lpstr>Sourcing Imagery for HTML Banners</vt:lpstr>
      <vt:lpstr>HTML Banners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different about this template?</dc:title>
  <dc:creator>Chan, Louis</dc:creator>
  <cp:lastModifiedBy>Hayley Null</cp:lastModifiedBy>
  <cp:revision>318</cp:revision>
  <dcterms:created xsi:type="dcterms:W3CDTF">2021-03-03T00:08:06Z</dcterms:created>
  <dcterms:modified xsi:type="dcterms:W3CDTF">2022-05-18T17:04:16Z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2231507</vt:lpwstr>
  </property>
  <property fmtid="{D5CDD505-2E9C-101B-9397-08002B2CF9AE}" pid="3" name="NXPowerLiteSettings">
    <vt:lpwstr>C700052003A000</vt:lpwstr>
  </property>
  <property fmtid="{D5CDD505-2E9C-101B-9397-08002B2CF9AE}" pid="4" name="NXPowerLiteVersion">
    <vt:lpwstr>D8.0.11</vt:lpwstr>
  </property>
</Properties>
</file>